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4" r:id="rId20"/>
    <p:sldId id="275" r:id="rId21"/>
    <p:sldId id="276" r:id="rId22"/>
    <p:sldId id="277" r:id="rId23"/>
    <p:sldId id="278" r:id="rId24"/>
    <p:sldId id="271" r:id="rId25"/>
    <p:sldId id="273" r:id="rId26"/>
    <p:sldId id="272" r:id="rId27"/>
  </p:sldIdLst>
  <p:sldSz cx="18288000" cy="10287000"/>
  <p:notesSz cx="6858000" cy="9144000"/>
  <p:embeddedFontLst>
    <p:embeddedFont>
      <p:font typeface="DM Sans" pitchFamily="2" charset="0"/>
      <p:regular r:id="rId28"/>
      <p:bold r:id="rId29"/>
      <p:italic r:id="rId30"/>
      <p:boldItalic r:id="rId31"/>
    </p:embeddedFont>
    <p:embeddedFont>
      <p:font typeface="DM Sans Bold" pitchFamily="2" charset="0"/>
      <p:regular r:id="rId32"/>
      <p:bold r:id="rId33"/>
    </p:embeddedFont>
    <p:embeddedFont>
      <p:font typeface="DM Sans Bold Italics" panose="020B0604020202020204" charset="0"/>
      <p:regular r:id="rId34"/>
    </p:embeddedFont>
    <p:embeddedFont>
      <p:font typeface="Now" panose="020B0604020202020204" charset="0"/>
      <p:regular r:id="rId35"/>
    </p:embeddedFont>
    <p:embeddedFont>
      <p:font typeface="Now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47182-2470-8815-F4CE-9474C5C4B832}" v="3074" dt="2024-09-03T16:54:24.582"/>
    <p1510:client id="{2078B8D1-51D0-45E2-A1FA-960655A23FAF}" v="180" dt="2024-09-03T19:31:59.008"/>
    <p1510:client id="{58749C5C-E597-447B-A550-9EEB304D27E0}" v="205" dt="2024-09-03T04:06:35.546"/>
    <p1510:client id="{6ACB461B-8BAB-4D7E-B12E-2C443DB82277}" v="4" dt="2024-09-03T03:21:30.912"/>
    <p1510:client id="{76009655-95C5-3BA7-6C98-76D757FA537D}" v="1188" dt="2024-09-03T21:02:17.299"/>
    <p1510:client id="{8CF4CFEA-EF8D-4D58-AC84-77A73449B1E2}" v="3" dt="2024-09-03T02:57:22.867"/>
    <p1510:client id="{E911F6FE-9891-4E69-BF82-D380D3B5361C}" v="4" dt="2024-09-03T20:48:01.7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6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6.png"/><Relationship Id="rId5" Type="http://schemas.openxmlformats.org/officeDocument/2006/relationships/image" Target="../media/image15.png"/><Relationship Id="rId10" Type="http://schemas.openxmlformats.org/officeDocument/2006/relationships/image" Target="../media/image24.svg"/><Relationship Id="rId4" Type="http://schemas.openxmlformats.org/officeDocument/2006/relationships/image" Target="../media/image14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svg"/><Relationship Id="rId7" Type="http://schemas.openxmlformats.org/officeDocument/2006/relationships/image" Target="../media/image29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57393" y="-921043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295175" y="8963125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1157585" y="1726707"/>
            <a:ext cx="6101715" cy="6101715"/>
          </a:xfrm>
          <a:custGeom>
            <a:avLst/>
            <a:gdLst/>
            <a:ahLst/>
            <a:cxnLst/>
            <a:rect l="l" t="t" r="r" b="b"/>
            <a:pathLst>
              <a:path w="6101715" h="6101715">
                <a:moveTo>
                  <a:pt x="0" y="0"/>
                </a:moveTo>
                <a:lnTo>
                  <a:pt x="6101715" y="0"/>
                </a:lnTo>
                <a:lnTo>
                  <a:pt x="6101715" y="6101715"/>
                </a:lnTo>
                <a:lnTo>
                  <a:pt x="0" y="6101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11157585" y="3406579"/>
            <a:ext cx="6101715" cy="3050857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30" y="0"/>
                    <a:pt x="812800" y="90970"/>
                    <a:pt x="812800" y="203200"/>
                  </a:cubicBezTo>
                  <a:cubicBezTo>
                    <a:pt x="812800" y="315430"/>
                    <a:pt x="721830" y="406400"/>
                    <a:pt x="609600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609600" y="0"/>
                  </a:lnTo>
                </a:path>
              </a:pathLst>
            </a:custGeom>
            <a:blipFill>
              <a:blip r:embed="rId6"/>
              <a:stretch>
                <a:fillRect t="-2419" b="-241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 rot="-2494363">
            <a:off x="-4354176" y="-1063008"/>
            <a:ext cx="8872080" cy="3491068"/>
            <a:chOff x="0" y="-28575"/>
            <a:chExt cx="2336679" cy="9194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6679" cy="890883"/>
            </a:xfrm>
            <a:custGeom>
              <a:avLst/>
              <a:gdLst/>
              <a:ahLst/>
              <a:cxnLst/>
              <a:rect l="l" t="t" r="r" b="b"/>
              <a:pathLst>
                <a:path w="2336679" h="890883">
                  <a:moveTo>
                    <a:pt x="0" y="0"/>
                  </a:moveTo>
                  <a:lnTo>
                    <a:pt x="2336679" y="0"/>
                  </a:lnTo>
                  <a:lnTo>
                    <a:pt x="2336679" y="890883"/>
                  </a:lnTo>
                  <a:lnTo>
                    <a:pt x="0" y="890883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6679" cy="919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6382875"/>
            <a:ext cx="6648474" cy="233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9"/>
              </a:lnSpc>
            </a:pPr>
            <a:r>
              <a:rPr lang="en-US" sz="2999" b="1" i="1">
                <a:solidFill>
                  <a:srgbClr val="56AE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Presentación realizada por:</a:t>
            </a:r>
          </a:p>
          <a:p>
            <a:pPr marL="647697" lvl="1" indent="-323848" algn="l">
              <a:lnSpc>
                <a:spcPts val="3689"/>
              </a:lnSpc>
              <a:buFont typeface="Arial"/>
              <a:buChar char="•"/>
            </a:pPr>
            <a:r>
              <a:rPr lang="en-US" sz="2999" b="1" i="1">
                <a:solidFill>
                  <a:srgbClr val="56AE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Marcelo Huichulef</a:t>
            </a:r>
          </a:p>
          <a:p>
            <a:pPr marL="647697" lvl="1" indent="-323848" algn="l">
              <a:lnSpc>
                <a:spcPts val="3689"/>
              </a:lnSpc>
              <a:buFont typeface="Arial"/>
              <a:buChar char="•"/>
            </a:pPr>
            <a:r>
              <a:rPr lang="en-US" sz="2999" b="1" i="1">
                <a:solidFill>
                  <a:srgbClr val="56AE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Héctor Jaramillo</a:t>
            </a:r>
          </a:p>
          <a:p>
            <a:pPr marL="647697" lvl="1" indent="-323848" algn="l">
              <a:lnSpc>
                <a:spcPts val="3689"/>
              </a:lnSpc>
              <a:buFont typeface="Arial"/>
              <a:buChar char="•"/>
            </a:pPr>
            <a:r>
              <a:rPr lang="en-US" sz="2999" b="1" i="1">
                <a:solidFill>
                  <a:srgbClr val="56AE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Patricio Romero</a:t>
            </a:r>
          </a:p>
          <a:p>
            <a:pPr marL="647697" lvl="1" indent="-323848" algn="l">
              <a:lnSpc>
                <a:spcPts val="368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b="1" i="1">
                <a:solidFill>
                  <a:srgbClr val="56AE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José Saldías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226900"/>
            <a:ext cx="9823928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98"/>
              </a:lnSpc>
            </a:pPr>
            <a:r>
              <a:rPr lang="en-US" sz="9498" b="1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PRESENTACIÓN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684225"/>
            <a:ext cx="9602586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98"/>
              </a:lnSpc>
            </a:pPr>
            <a:r>
              <a:rPr lang="en-US" sz="9498">
                <a:solidFill>
                  <a:srgbClr val="56AEFF"/>
                </a:solidFill>
                <a:latin typeface="Now"/>
                <a:ea typeface="Now"/>
                <a:cs typeface="Now"/>
                <a:sym typeface="Now"/>
              </a:rPr>
              <a:t>PROYECTO APT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473556">
            <a:off x="-3514114" y="3608241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1"/>
                </a:lnTo>
                <a:lnTo>
                  <a:pt x="0" y="536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4157354">
            <a:off x="11410313" y="90670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3552297" y="523875"/>
            <a:ext cx="11009952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OBJETIVOS ESPECIFICOS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378877" y="2797505"/>
            <a:ext cx="3976859" cy="4558814"/>
            <a:chOff x="0" y="-177568"/>
            <a:chExt cx="5302479" cy="6078419"/>
          </a:xfrm>
        </p:grpSpPr>
        <p:sp>
          <p:nvSpPr>
            <p:cNvPr id="6" name="Freeform 6"/>
            <p:cNvSpPr/>
            <p:nvPr/>
          </p:nvSpPr>
          <p:spPr>
            <a:xfrm>
              <a:off x="0" y="5359711"/>
              <a:ext cx="5302479" cy="541140"/>
            </a:xfrm>
            <a:custGeom>
              <a:avLst/>
              <a:gdLst/>
              <a:ahLst/>
              <a:cxnLst/>
              <a:rect l="l" t="t" r="r" b="b"/>
              <a:pathLst>
                <a:path w="5302479" h="541140">
                  <a:moveTo>
                    <a:pt x="0" y="0"/>
                  </a:moveTo>
                  <a:lnTo>
                    <a:pt x="5302479" y="0"/>
                  </a:lnTo>
                  <a:lnTo>
                    <a:pt x="5302479" y="541140"/>
                  </a:lnTo>
                  <a:lnTo>
                    <a:pt x="0" y="541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673" t="-99999" r="-1673"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27939" y="-177568"/>
              <a:ext cx="5274539" cy="5513113"/>
              <a:chOff x="0" y="-38100"/>
              <a:chExt cx="1131733" cy="118292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33" cy="1144823"/>
              </a:xfrm>
              <a:custGeom>
                <a:avLst/>
                <a:gdLst/>
                <a:ahLst/>
                <a:cxnLst/>
                <a:rect l="l" t="t" r="r" b="b"/>
                <a:pathLst>
                  <a:path w="1131733" h="1144823">
                    <a:moveTo>
                      <a:pt x="0" y="0"/>
                    </a:moveTo>
                    <a:lnTo>
                      <a:pt x="1131733" y="0"/>
                    </a:lnTo>
                    <a:lnTo>
                      <a:pt x="1131733" y="1144823"/>
                    </a:lnTo>
                    <a:lnTo>
                      <a:pt x="0" y="1144823"/>
                    </a:lnTo>
                    <a:close/>
                  </a:path>
                </a:pathLst>
              </a:custGeom>
              <a:solidFill>
                <a:srgbClr val="CFF4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131733" cy="1182923"/>
              </a:xfrm>
              <a:prstGeom prst="rect">
                <a:avLst/>
              </a:prstGeom>
            </p:spPr>
            <p:txBody>
              <a:bodyPr lIns="46767" tIns="46767" rIns="46767" bIns="46767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08661" y="2861341"/>
              <a:ext cx="4913095" cy="1746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67"/>
                </a:lnSpc>
                <a:spcBef>
                  <a:spcPct val="0"/>
                </a:spcBef>
              </a:pPr>
              <a:r>
                <a:rPr lang="en-US" sz="1933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Crear un módulo de promoción que envíe campañas de marketing automáticas a los clientes.​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8661" y="578597"/>
              <a:ext cx="4913095" cy="1565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73"/>
                </a:lnSpc>
                <a:spcBef>
                  <a:spcPct val="0"/>
                </a:spcBef>
              </a:pPr>
              <a:r>
                <a:rPr lang="en-US" sz="3459" b="1">
                  <a:solidFill>
                    <a:srgbClr val="0071C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Promocionar productos​</a:t>
              </a:r>
            </a:p>
          </p:txBody>
        </p:sp>
        <p:sp>
          <p:nvSpPr>
            <p:cNvPr id="12" name="AutoShape 12"/>
            <p:cNvSpPr/>
            <p:nvPr/>
          </p:nvSpPr>
          <p:spPr>
            <a:xfrm flipH="1">
              <a:off x="503210" y="2572531"/>
              <a:ext cx="4296059" cy="0"/>
            </a:xfrm>
            <a:prstGeom prst="line">
              <a:avLst/>
            </a:prstGeom>
            <a:ln w="50800" cap="flat">
              <a:solidFill>
                <a:srgbClr val="051D4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096782" y="2797505"/>
            <a:ext cx="3976859" cy="4558814"/>
            <a:chOff x="0" y="-177568"/>
            <a:chExt cx="5302479" cy="6078419"/>
          </a:xfrm>
        </p:grpSpPr>
        <p:sp>
          <p:nvSpPr>
            <p:cNvPr id="14" name="Freeform 14"/>
            <p:cNvSpPr/>
            <p:nvPr/>
          </p:nvSpPr>
          <p:spPr>
            <a:xfrm>
              <a:off x="0" y="5359711"/>
              <a:ext cx="5302479" cy="541140"/>
            </a:xfrm>
            <a:custGeom>
              <a:avLst/>
              <a:gdLst/>
              <a:ahLst/>
              <a:cxnLst/>
              <a:rect l="l" t="t" r="r" b="b"/>
              <a:pathLst>
                <a:path w="5302479" h="541140">
                  <a:moveTo>
                    <a:pt x="0" y="0"/>
                  </a:moveTo>
                  <a:lnTo>
                    <a:pt x="5302479" y="0"/>
                  </a:lnTo>
                  <a:lnTo>
                    <a:pt x="5302479" y="541140"/>
                  </a:lnTo>
                  <a:lnTo>
                    <a:pt x="0" y="541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673" t="-99999" r="-1673"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27939" y="-177568"/>
              <a:ext cx="5274539" cy="5513113"/>
              <a:chOff x="0" y="-38100"/>
              <a:chExt cx="1131733" cy="118292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31733" cy="1144823"/>
              </a:xfrm>
              <a:custGeom>
                <a:avLst/>
                <a:gdLst/>
                <a:ahLst/>
                <a:cxnLst/>
                <a:rect l="l" t="t" r="r" b="b"/>
                <a:pathLst>
                  <a:path w="1131733" h="1144823">
                    <a:moveTo>
                      <a:pt x="0" y="0"/>
                    </a:moveTo>
                    <a:lnTo>
                      <a:pt x="1131733" y="0"/>
                    </a:lnTo>
                    <a:lnTo>
                      <a:pt x="1131733" y="1144823"/>
                    </a:lnTo>
                    <a:lnTo>
                      <a:pt x="0" y="1144823"/>
                    </a:lnTo>
                    <a:close/>
                  </a:path>
                </a:pathLst>
              </a:custGeom>
              <a:solidFill>
                <a:srgbClr val="CFF4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131733" cy="1182923"/>
              </a:xfrm>
              <a:prstGeom prst="rect">
                <a:avLst/>
              </a:prstGeom>
            </p:spPr>
            <p:txBody>
              <a:bodyPr lIns="46767" tIns="46767" rIns="46767" bIns="46767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08661" y="2921851"/>
              <a:ext cx="4913095" cy="1746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67"/>
                </a:lnSpc>
                <a:spcBef>
                  <a:spcPct val="0"/>
                </a:spcBef>
              </a:pPr>
              <a:r>
                <a:rPr lang="en-US" sz="1933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Garantizar que el sistema cumpla con las normativas de seguridad y protección de datos.​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7707" y="175232"/>
              <a:ext cx="4927065" cy="23718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73"/>
                </a:lnSpc>
                <a:spcBef>
                  <a:spcPct val="0"/>
                </a:spcBef>
              </a:pPr>
              <a:r>
                <a:rPr lang="en-US" sz="3459" b="1">
                  <a:solidFill>
                    <a:srgbClr val="0071C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Seguridad y privacidad de datos</a:t>
              </a:r>
            </a:p>
          </p:txBody>
        </p:sp>
        <p:sp>
          <p:nvSpPr>
            <p:cNvPr id="20" name="AutoShape 20"/>
            <p:cNvSpPr/>
            <p:nvPr/>
          </p:nvSpPr>
          <p:spPr>
            <a:xfrm flipH="1">
              <a:off x="503210" y="2597931"/>
              <a:ext cx="4296059" cy="0"/>
            </a:xfrm>
            <a:prstGeom prst="line">
              <a:avLst/>
            </a:prstGeom>
            <a:ln w="50800" cap="flat">
              <a:solidFill>
                <a:srgbClr val="051D4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835640" y="2797505"/>
            <a:ext cx="4073482" cy="4558814"/>
            <a:chOff x="0" y="-177568"/>
            <a:chExt cx="5431310" cy="6078419"/>
          </a:xfrm>
        </p:grpSpPr>
        <p:sp>
          <p:nvSpPr>
            <p:cNvPr id="22" name="Freeform 22"/>
            <p:cNvSpPr/>
            <p:nvPr/>
          </p:nvSpPr>
          <p:spPr>
            <a:xfrm>
              <a:off x="0" y="5359711"/>
              <a:ext cx="5431310" cy="541140"/>
            </a:xfrm>
            <a:custGeom>
              <a:avLst/>
              <a:gdLst/>
              <a:ahLst/>
              <a:cxnLst/>
              <a:rect l="l" t="t" r="r" b="b"/>
              <a:pathLst>
                <a:path w="5431310" h="541140">
                  <a:moveTo>
                    <a:pt x="0" y="0"/>
                  </a:moveTo>
                  <a:lnTo>
                    <a:pt x="5431310" y="0"/>
                  </a:lnTo>
                  <a:lnTo>
                    <a:pt x="5431310" y="541140"/>
                  </a:lnTo>
                  <a:lnTo>
                    <a:pt x="0" y="541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47" t="-99999" r="-447"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28618" y="-177568"/>
              <a:ext cx="5402692" cy="5513113"/>
              <a:chOff x="0" y="-38100"/>
              <a:chExt cx="1159230" cy="118292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159230" cy="1144823"/>
              </a:xfrm>
              <a:custGeom>
                <a:avLst/>
                <a:gdLst/>
                <a:ahLst/>
                <a:cxnLst/>
                <a:rect l="l" t="t" r="r" b="b"/>
                <a:pathLst>
                  <a:path w="1159230" h="1144823">
                    <a:moveTo>
                      <a:pt x="0" y="0"/>
                    </a:moveTo>
                    <a:lnTo>
                      <a:pt x="1159230" y="0"/>
                    </a:lnTo>
                    <a:lnTo>
                      <a:pt x="1159230" y="1144823"/>
                    </a:lnTo>
                    <a:lnTo>
                      <a:pt x="0" y="1144823"/>
                    </a:lnTo>
                    <a:close/>
                  </a:path>
                </a:pathLst>
              </a:custGeom>
              <a:solidFill>
                <a:srgbClr val="CFF4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159230" cy="1182923"/>
              </a:xfrm>
              <a:prstGeom prst="rect">
                <a:avLst/>
              </a:prstGeom>
            </p:spPr>
            <p:txBody>
              <a:bodyPr lIns="46767" tIns="46767" rIns="46767" bIns="46767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99422" y="2664598"/>
              <a:ext cx="5032466" cy="2191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67"/>
                </a:lnSpc>
                <a:spcBef>
                  <a:spcPct val="0"/>
                </a:spcBef>
              </a:pPr>
              <a:r>
                <a:rPr lang="en-US" sz="1933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Desarrollar un dashboard interactivo que permita visualizar datos clave de ventas y finanzas en tiempo real, facilitando la toma de decisiones.​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9422" y="981962"/>
              <a:ext cx="5032466" cy="758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73"/>
                </a:lnSpc>
                <a:spcBef>
                  <a:spcPct val="0"/>
                </a:spcBef>
              </a:pPr>
              <a:r>
                <a:rPr lang="en-US" sz="3459" b="1">
                  <a:solidFill>
                    <a:srgbClr val="0071C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Dashboard​</a:t>
              </a:r>
            </a:p>
          </p:txBody>
        </p:sp>
        <p:sp>
          <p:nvSpPr>
            <p:cNvPr id="28" name="AutoShape 28"/>
            <p:cNvSpPr/>
            <p:nvPr/>
          </p:nvSpPr>
          <p:spPr>
            <a:xfrm flipH="1" flipV="1">
              <a:off x="529745" y="2547131"/>
              <a:ext cx="4400438" cy="0"/>
            </a:xfrm>
            <a:prstGeom prst="line">
              <a:avLst/>
            </a:prstGeom>
            <a:ln w="50800" cap="flat">
              <a:solidFill>
                <a:srgbClr val="051D4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9" name="Freeform 29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4458366" y="-144661"/>
            <a:ext cx="9658350" cy="10431661"/>
            <a:chOff x="0" y="-38100"/>
            <a:chExt cx="2543763" cy="27474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8980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21151" y="1930016"/>
            <a:ext cx="8245699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7"/>
              </a:lnSpc>
            </a:pPr>
            <a:r>
              <a:rPr lang="en-US" sz="4739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METODOLOGÍA ÁGIL</a:t>
            </a:r>
          </a:p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r>
              <a:rPr lang="en-US" sz="473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SCRUM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15834" y="4216569"/>
            <a:ext cx="425633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¿Por qué?</a:t>
            </a:r>
          </a:p>
        </p:txBody>
      </p:sp>
      <p:sp>
        <p:nvSpPr>
          <p:cNvPr id="8" name="AutoShape 8"/>
          <p:cNvSpPr/>
          <p:nvPr/>
        </p:nvSpPr>
        <p:spPr>
          <a:xfrm>
            <a:off x="5021151" y="6585401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5692690" y="5095875"/>
            <a:ext cx="6902620" cy="117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s-CL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Marco de trabajo flexible que permite la rápida identificación, adaptación y mitigación de riesgos a través de ciclos cortos de desarrollo.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18301" y="6761614"/>
            <a:ext cx="5051398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Organización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5692690" y="7640919"/>
            <a:ext cx="6902620" cy="1139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 base a la versatilidad de esta metodología, hemos definido los roles de </a:t>
            </a:r>
            <a:r>
              <a:rPr lang="en-US" sz="221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DevOps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21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QA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n-US" sz="221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Scrum Master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para cada integrante del grupo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87497"/>
              </p:ext>
            </p:extLst>
          </p:nvPr>
        </p:nvGraphicFramePr>
        <p:xfrm>
          <a:off x="933136" y="2032266"/>
          <a:ext cx="16326163" cy="7320205"/>
        </p:xfrm>
        <a:graphic>
          <a:graphicData uri="http://schemas.openxmlformats.org/drawingml/2006/table">
            <a:tbl>
              <a:tblPr/>
              <a:tblGrid>
                <a:gridCol w="2263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6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8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48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25021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5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Tipo de </a:t>
                      </a:r>
                      <a:r>
                        <a:rPr lang="en-US" sz="295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evidencia</a:t>
                      </a:r>
                      <a:endParaRPr lang="en-US" sz="2950" err="1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5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Nombre de la </a:t>
                      </a:r>
                      <a:r>
                        <a:rPr lang="en-US" sz="295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evidencia</a:t>
                      </a:r>
                      <a:r>
                        <a:rPr lang="en-US" sz="295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 </a:t>
                      </a:r>
                      <a:endParaRPr lang="en-US" sz="2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5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Descripción</a:t>
                      </a:r>
                      <a:r>
                        <a:rPr lang="en-US" sz="295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 </a:t>
                      </a:r>
                      <a:endParaRPr lang="en-US" sz="2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5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Justificación</a:t>
                      </a:r>
                      <a:r>
                        <a:rPr lang="en-US" sz="295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 </a:t>
                      </a:r>
                      <a:endParaRPr lang="en-US" sz="2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546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Avance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Acta de Constitución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Documento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que define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propósito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objetivos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alcance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Establece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la base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objetivos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asegurando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que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todos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miembros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equipo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estén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alineados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4955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Avance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Documento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Visión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Roles Scrum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Describe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visión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general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define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roles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dentro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equipo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Scrum.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Aclara las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expectativas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organiza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al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equipo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mejorando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colaboración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asignación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tareas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981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Avance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Diagrama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Arquitectura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Representación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gráfica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arquitectura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sistema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Facilita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comprensión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estructura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sistema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interacción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entre sus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componentes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4955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Avance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Diagrama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Actividades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Proceso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Agendamiento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Muestra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flujo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actividades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proceso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agendamiento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Proporciona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una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visión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clara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proceso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ayuda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identificar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áreas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mejora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gestión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agendamiento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4867622" y="1028700"/>
            <a:ext cx="8457192" cy="100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EVIDENCIAS</a:t>
            </a:r>
          </a:p>
        </p:txBody>
      </p:sp>
      <p:sp>
        <p:nvSpPr>
          <p:cNvPr id="6" name="Freeform 6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17835"/>
              </p:ext>
            </p:extLst>
          </p:nvPr>
        </p:nvGraphicFramePr>
        <p:xfrm>
          <a:off x="933136" y="2032266"/>
          <a:ext cx="16326165" cy="7285764"/>
        </p:xfrm>
        <a:graphic>
          <a:graphicData uri="http://schemas.openxmlformats.org/drawingml/2006/table">
            <a:tbl>
              <a:tblPr/>
              <a:tblGrid>
                <a:gridCol w="2282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7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2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437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25042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Tipo de </a:t>
                      </a:r>
                      <a:r>
                        <a:rPr lang="en-US" sz="300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evidencia</a:t>
                      </a: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Nombre de la </a:t>
                      </a:r>
                      <a:r>
                        <a:rPr lang="en-US" sz="300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evidencia</a:t>
                      </a: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Descripción</a:t>
                      </a: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Justificación</a:t>
                      </a: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5482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Avance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Documento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Requisitos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Simplificado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Lista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requisitos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un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formato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simplificado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Resume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requisitos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clave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manera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clara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accesible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facilitando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comunicación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planificación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8796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Avance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Planilla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Requerimientos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Simplificado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Hoja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cálculo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que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detalla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requerimientos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Organiza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prioriza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requisitos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permitiendo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un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seguimiento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más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eficiente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una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gestión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eficaz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7648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Avance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Casos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Documentos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que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describen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cómo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usuarios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interactuarán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con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sistema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Ayudan 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definir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las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funcionalidades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sistema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desde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perspectiva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usuario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asegurando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que se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cumplan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sus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necesidades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8796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Avance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Carta Gantt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Cronograma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que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muestra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las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tareas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duraciones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dependencias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Permite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gestionar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monitorear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progreso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asegurando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que las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tareas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se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completen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tiempo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4867622" y="1028700"/>
            <a:ext cx="8457192" cy="100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EVIDENCIAS</a:t>
            </a:r>
          </a:p>
        </p:txBody>
      </p:sp>
      <p:sp>
        <p:nvSpPr>
          <p:cNvPr id="6" name="Freeform 6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935064"/>
              </p:ext>
            </p:extLst>
          </p:nvPr>
        </p:nvGraphicFramePr>
        <p:xfrm>
          <a:off x="1028700" y="2149652"/>
          <a:ext cx="16230599" cy="5987697"/>
        </p:xfrm>
        <a:graphic>
          <a:graphicData uri="http://schemas.openxmlformats.org/drawingml/2006/table">
            <a:tbl>
              <a:tblPr/>
              <a:tblGrid>
                <a:gridCol w="2244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9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7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93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2602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Tipo de </a:t>
                      </a:r>
                      <a:r>
                        <a:rPr lang="en-US" sz="300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evidencia</a:t>
                      </a: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Nombre de la </a:t>
                      </a:r>
                      <a:r>
                        <a:rPr lang="en-US" sz="300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evidencia</a:t>
                      </a: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Descripción</a:t>
                      </a: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Justificación</a:t>
                      </a: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632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Avance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Diagrama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EDT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Diagrama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Desglose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Trabajo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que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muestra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las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tareas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subtareas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Desglosa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partes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manejables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facilitando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planificación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control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recursos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5812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Avance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Matriz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RACI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Herramienta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que define roles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responsabilidades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relación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con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cada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tarea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o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Asegura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que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cada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tarea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tenga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una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persona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responsable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evitando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confusiones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mejorando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eficiencia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9535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Final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Plan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Simplificado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Riesgos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Documento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que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identifica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evalúa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riesgos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las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estrategias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para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mitigarlos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Permite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anticipar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gestionar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riesgos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reduciendo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impacto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potencial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4910208" y="1028700"/>
            <a:ext cx="8457192" cy="100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EVIDENCIAS</a:t>
            </a:r>
          </a:p>
        </p:txBody>
      </p:sp>
      <p:sp>
        <p:nvSpPr>
          <p:cNvPr id="6" name="Freeform 6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10694" y="140712"/>
            <a:ext cx="8457192" cy="100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PLAN DE TRABAJO</a:t>
            </a:r>
          </a:p>
        </p:txBody>
      </p:sp>
      <p:sp>
        <p:nvSpPr>
          <p:cNvPr id="3" name="Freeform 3"/>
          <p:cNvSpPr/>
          <p:nvPr/>
        </p:nvSpPr>
        <p:spPr>
          <a:xfrm>
            <a:off x="-1968370" y="-3709328"/>
            <a:ext cx="5596400" cy="4853605"/>
          </a:xfrm>
          <a:custGeom>
            <a:avLst/>
            <a:gdLst/>
            <a:ahLst/>
            <a:cxnLst/>
            <a:rect l="l" t="t" r="r" b="b"/>
            <a:pathLst>
              <a:path w="5596400" h="4853605">
                <a:moveTo>
                  <a:pt x="0" y="0"/>
                </a:moveTo>
                <a:lnTo>
                  <a:pt x="5596400" y="0"/>
                </a:lnTo>
                <a:lnTo>
                  <a:pt x="5596400" y="4853605"/>
                </a:lnTo>
                <a:lnTo>
                  <a:pt x="0" y="4853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12771428" y="7231883"/>
            <a:ext cx="7662403" cy="6645393"/>
          </a:xfrm>
          <a:custGeom>
            <a:avLst/>
            <a:gdLst/>
            <a:ahLst/>
            <a:cxnLst/>
            <a:rect l="l" t="t" r="r" b="b"/>
            <a:pathLst>
              <a:path w="7662403" h="6645393">
                <a:moveTo>
                  <a:pt x="0" y="0"/>
                </a:moveTo>
                <a:lnTo>
                  <a:pt x="7662404" y="0"/>
                </a:lnTo>
                <a:lnTo>
                  <a:pt x="7662404" y="6645393"/>
                </a:lnTo>
                <a:lnTo>
                  <a:pt x="0" y="6645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DF3AAE46-955B-C91B-2CFD-B5C6B8956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784131"/>
              </p:ext>
            </p:extLst>
          </p:nvPr>
        </p:nvGraphicFramePr>
        <p:xfrm>
          <a:off x="1144807" y="1684071"/>
          <a:ext cx="16544157" cy="69155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63451">
                  <a:extLst>
                    <a:ext uri="{9D8B030D-6E8A-4147-A177-3AD203B41FA5}">
                      <a16:colId xmlns:a16="http://schemas.microsoft.com/office/drawing/2014/main" val="25798769"/>
                    </a:ext>
                  </a:extLst>
                </a:gridCol>
                <a:gridCol w="2363451">
                  <a:extLst>
                    <a:ext uri="{9D8B030D-6E8A-4147-A177-3AD203B41FA5}">
                      <a16:colId xmlns:a16="http://schemas.microsoft.com/office/drawing/2014/main" val="3224275045"/>
                    </a:ext>
                  </a:extLst>
                </a:gridCol>
                <a:gridCol w="2363451">
                  <a:extLst>
                    <a:ext uri="{9D8B030D-6E8A-4147-A177-3AD203B41FA5}">
                      <a16:colId xmlns:a16="http://schemas.microsoft.com/office/drawing/2014/main" val="1847304197"/>
                    </a:ext>
                  </a:extLst>
                </a:gridCol>
                <a:gridCol w="2363451">
                  <a:extLst>
                    <a:ext uri="{9D8B030D-6E8A-4147-A177-3AD203B41FA5}">
                      <a16:colId xmlns:a16="http://schemas.microsoft.com/office/drawing/2014/main" val="2460894579"/>
                    </a:ext>
                  </a:extLst>
                </a:gridCol>
                <a:gridCol w="2363451">
                  <a:extLst>
                    <a:ext uri="{9D8B030D-6E8A-4147-A177-3AD203B41FA5}">
                      <a16:colId xmlns:a16="http://schemas.microsoft.com/office/drawing/2014/main" val="2221603099"/>
                    </a:ext>
                  </a:extLst>
                </a:gridCol>
                <a:gridCol w="2363451">
                  <a:extLst>
                    <a:ext uri="{9D8B030D-6E8A-4147-A177-3AD203B41FA5}">
                      <a16:colId xmlns:a16="http://schemas.microsoft.com/office/drawing/2014/main" val="1958090571"/>
                    </a:ext>
                  </a:extLst>
                </a:gridCol>
                <a:gridCol w="2363451">
                  <a:extLst>
                    <a:ext uri="{9D8B030D-6E8A-4147-A177-3AD203B41FA5}">
                      <a16:colId xmlns:a16="http://schemas.microsoft.com/office/drawing/2014/main" val="2351538754"/>
                    </a:ext>
                  </a:extLst>
                </a:gridCol>
              </a:tblGrid>
              <a:tr h="14189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2000" b="0" i="0" u="none" strike="noStrike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Competencia o unidades de competencias</a:t>
                      </a:r>
                      <a:endParaRPr lang="es-ES" sz="2000">
                        <a:solidFill>
                          <a:schemeClr val="bg1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2000" b="0" i="0" u="none" strike="noStrike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Nombre de  Actividades/Tareas</a:t>
                      </a:r>
                      <a:endParaRPr lang="es-ES" sz="2000">
                        <a:solidFill>
                          <a:schemeClr val="bg1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2000" b="0" i="0" u="none" strike="noStrike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Descripción Actividades/Tareas</a:t>
                      </a:r>
                      <a:endParaRPr lang="es-ES" sz="2000">
                        <a:solidFill>
                          <a:schemeClr val="bg1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2000" b="0" i="0" u="none" strike="noStrike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Recursos</a:t>
                      </a:r>
                      <a:endParaRPr lang="es-ES" sz="2000">
                        <a:solidFill>
                          <a:schemeClr val="bg1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2000" b="0" i="0" u="none" strike="noStrike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Duración de la actividad</a:t>
                      </a:r>
                      <a:endParaRPr lang="es-ES" sz="2000">
                        <a:solidFill>
                          <a:schemeClr val="bg1"/>
                        </a:solidFill>
                        <a:effectLst/>
                        <a:latin typeface="Now Bold"/>
                      </a:endParaRPr>
                    </a:p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2000">
                        <a:solidFill>
                          <a:schemeClr val="bg1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2000" b="0" i="0" u="none" strike="noStrike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Responsable</a:t>
                      </a:r>
                      <a:endParaRPr lang="es-ES" sz="2000">
                        <a:solidFill>
                          <a:schemeClr val="bg1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2000" b="0" i="0" u="none" strike="noStrike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Observaciones</a:t>
                      </a:r>
                      <a:endParaRPr lang="es-ES" sz="2000">
                        <a:solidFill>
                          <a:schemeClr val="bg1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700929"/>
                  </a:ext>
                </a:extLst>
              </a:tr>
              <a:tr h="1598845">
                <a:tc rowSpan="3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Gestionar proyectos informáticos, ofreciendo alternativas para la toma de decisiones de acuerdo a los requerimientos de la organización.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Acta de Constitución, documento de Visión y Roles Scrum, además de la Matriz RACI 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Documentar el propósito, objetivos, y alcance del proyecto y producto, definición de roles y  responsabilidades del equipo con respecto al proyecto.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Entrevistas con </a:t>
                      </a:r>
                      <a:r>
                        <a:rPr lang="es-ES" sz="1600" b="0" i="0" u="none" strike="noStrike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stakeholders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 semana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José Saldías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Corroborar roles con el resto del equipo, 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589046"/>
                  </a:ext>
                </a:extLst>
              </a:tr>
              <a:tr h="1798701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Cronograma de actividades y  Diagrama EDT   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Crear cronograma para definir la planificación del proyecto, permitiendo ver fechas y progreso de estas.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Diagramar el alcance del proyecto, además de representar entregables y tareas.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Reuniones con el equipo de desarrollo y documentación de requerimientos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 semana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José Saldías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403602"/>
                  </a:ext>
                </a:extLst>
              </a:tr>
              <a:tr h="1159163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Plan de Riesgos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Identificar riesgos potenciales y evaluar su probabilidad e impacto, además de establecer distintas estrategias de mitigación.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Documentación de riesgos y reuniones con equipo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 semana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José Saldías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70253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10694" y="140712"/>
            <a:ext cx="8457192" cy="100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PLAN DE TRABAJO</a:t>
            </a:r>
          </a:p>
        </p:txBody>
      </p:sp>
      <p:sp>
        <p:nvSpPr>
          <p:cNvPr id="3" name="Freeform 3"/>
          <p:cNvSpPr/>
          <p:nvPr/>
        </p:nvSpPr>
        <p:spPr>
          <a:xfrm>
            <a:off x="-1968370" y="-3709328"/>
            <a:ext cx="5596400" cy="4853605"/>
          </a:xfrm>
          <a:custGeom>
            <a:avLst/>
            <a:gdLst/>
            <a:ahLst/>
            <a:cxnLst/>
            <a:rect l="l" t="t" r="r" b="b"/>
            <a:pathLst>
              <a:path w="5596400" h="4853605">
                <a:moveTo>
                  <a:pt x="0" y="0"/>
                </a:moveTo>
                <a:lnTo>
                  <a:pt x="5596400" y="0"/>
                </a:lnTo>
                <a:lnTo>
                  <a:pt x="5596400" y="4853605"/>
                </a:lnTo>
                <a:lnTo>
                  <a:pt x="0" y="4853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12771428" y="7231883"/>
            <a:ext cx="7662403" cy="6645393"/>
          </a:xfrm>
          <a:custGeom>
            <a:avLst/>
            <a:gdLst/>
            <a:ahLst/>
            <a:cxnLst/>
            <a:rect l="l" t="t" r="r" b="b"/>
            <a:pathLst>
              <a:path w="7662403" h="6645393">
                <a:moveTo>
                  <a:pt x="0" y="0"/>
                </a:moveTo>
                <a:lnTo>
                  <a:pt x="7662404" y="0"/>
                </a:lnTo>
                <a:lnTo>
                  <a:pt x="7662404" y="6645393"/>
                </a:lnTo>
                <a:lnTo>
                  <a:pt x="0" y="6645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1325337D-33D8-DB15-AAED-AA68E8591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623438"/>
              </p:ext>
            </p:extLst>
          </p:nvPr>
        </p:nvGraphicFramePr>
        <p:xfrm>
          <a:off x="1164299" y="1667671"/>
          <a:ext cx="16470524" cy="695260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52932">
                  <a:extLst>
                    <a:ext uri="{9D8B030D-6E8A-4147-A177-3AD203B41FA5}">
                      <a16:colId xmlns:a16="http://schemas.microsoft.com/office/drawing/2014/main" val="70413232"/>
                    </a:ext>
                  </a:extLst>
                </a:gridCol>
                <a:gridCol w="2352932">
                  <a:extLst>
                    <a:ext uri="{9D8B030D-6E8A-4147-A177-3AD203B41FA5}">
                      <a16:colId xmlns:a16="http://schemas.microsoft.com/office/drawing/2014/main" val="2079176410"/>
                    </a:ext>
                  </a:extLst>
                </a:gridCol>
                <a:gridCol w="2352932">
                  <a:extLst>
                    <a:ext uri="{9D8B030D-6E8A-4147-A177-3AD203B41FA5}">
                      <a16:colId xmlns:a16="http://schemas.microsoft.com/office/drawing/2014/main" val="627809501"/>
                    </a:ext>
                  </a:extLst>
                </a:gridCol>
                <a:gridCol w="2352932">
                  <a:extLst>
                    <a:ext uri="{9D8B030D-6E8A-4147-A177-3AD203B41FA5}">
                      <a16:colId xmlns:a16="http://schemas.microsoft.com/office/drawing/2014/main" val="2124188590"/>
                    </a:ext>
                  </a:extLst>
                </a:gridCol>
                <a:gridCol w="2352932">
                  <a:extLst>
                    <a:ext uri="{9D8B030D-6E8A-4147-A177-3AD203B41FA5}">
                      <a16:colId xmlns:a16="http://schemas.microsoft.com/office/drawing/2014/main" val="4161490062"/>
                    </a:ext>
                  </a:extLst>
                </a:gridCol>
                <a:gridCol w="2352932">
                  <a:extLst>
                    <a:ext uri="{9D8B030D-6E8A-4147-A177-3AD203B41FA5}">
                      <a16:colId xmlns:a16="http://schemas.microsoft.com/office/drawing/2014/main" val="377475425"/>
                    </a:ext>
                  </a:extLst>
                </a:gridCol>
                <a:gridCol w="2352932">
                  <a:extLst>
                    <a:ext uri="{9D8B030D-6E8A-4147-A177-3AD203B41FA5}">
                      <a16:colId xmlns:a16="http://schemas.microsoft.com/office/drawing/2014/main" val="986815372"/>
                    </a:ext>
                  </a:extLst>
                </a:gridCol>
              </a:tblGrid>
              <a:tr h="14198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Competencia o unidades de competencias</a:t>
                      </a:r>
                      <a:endParaRPr lang="es-ES" sz="2000" b="0" i="0" u="none" strike="noStrike" noProof="0"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Nombre de  Actividades/Tareas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Descripción Actividades/Tareas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Recursos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Duración de la actividad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Responsable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Observaciones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988557"/>
                  </a:ext>
                </a:extLst>
              </a:tr>
              <a:tr h="2078330">
                <a:tc rowSpan="3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Ofrecer propuestas de solución informática analizando de forma integral los procesos de acuerdo a los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requerimientos de la organización.</a:t>
                      </a:r>
                    </a:p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Diagramar Actividades de Proceso Agendamiento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Ilustrar el flujo de trabajo respecto a la programación de actividades mostrando que las etapas se completen correctamente.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Documentación sobre actividades y expectativas del proyecto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 días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Héctor Jaramillo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Validar con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stakeholders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13696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 Casos de Uso  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Describir cómo los usuarios interactúan con el sistema para alcanzar los diferentes objetivos y completar los requisitos.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Documentación de Requisitos del sistema y Tareas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 días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Héctor Jaramillo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78106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Análisis y definición de requerimientos del sistema 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Documentar las necesidades del proyecto y expectativas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br>
                        <a:rPr lang="es-ES" sz="16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Registrar de manera estructurada y con detalle los distintos requisitos del proyecto.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Entrevistas con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StakeHolders</a:t>
                      </a: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, Documentación de inicio de proyecto.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 semana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Héctor Jaramillo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Validar los requerimientos con todo el equipo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478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588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10694" y="140712"/>
            <a:ext cx="8457192" cy="100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PLAN DE TRABAJO</a:t>
            </a:r>
          </a:p>
        </p:txBody>
      </p:sp>
      <p:sp>
        <p:nvSpPr>
          <p:cNvPr id="3" name="Freeform 3"/>
          <p:cNvSpPr/>
          <p:nvPr/>
        </p:nvSpPr>
        <p:spPr>
          <a:xfrm>
            <a:off x="-1968370" y="-3709328"/>
            <a:ext cx="5596400" cy="4853605"/>
          </a:xfrm>
          <a:custGeom>
            <a:avLst/>
            <a:gdLst/>
            <a:ahLst/>
            <a:cxnLst/>
            <a:rect l="l" t="t" r="r" b="b"/>
            <a:pathLst>
              <a:path w="5596400" h="4853605">
                <a:moveTo>
                  <a:pt x="0" y="0"/>
                </a:moveTo>
                <a:lnTo>
                  <a:pt x="5596400" y="0"/>
                </a:lnTo>
                <a:lnTo>
                  <a:pt x="5596400" y="4853605"/>
                </a:lnTo>
                <a:lnTo>
                  <a:pt x="0" y="4853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12771428" y="7231883"/>
            <a:ext cx="7662403" cy="6645393"/>
          </a:xfrm>
          <a:custGeom>
            <a:avLst/>
            <a:gdLst/>
            <a:ahLst/>
            <a:cxnLst/>
            <a:rect l="l" t="t" r="r" b="b"/>
            <a:pathLst>
              <a:path w="7662403" h="6645393">
                <a:moveTo>
                  <a:pt x="0" y="0"/>
                </a:moveTo>
                <a:lnTo>
                  <a:pt x="7662404" y="0"/>
                </a:lnTo>
                <a:lnTo>
                  <a:pt x="7662404" y="6645393"/>
                </a:lnTo>
                <a:lnTo>
                  <a:pt x="0" y="6645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B7189717-5045-0941-CB60-2E9ADEE9E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713435"/>
              </p:ext>
            </p:extLst>
          </p:nvPr>
        </p:nvGraphicFramePr>
        <p:xfrm>
          <a:off x="1206894" y="2065919"/>
          <a:ext cx="16385313" cy="615720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0759">
                  <a:extLst>
                    <a:ext uri="{9D8B030D-6E8A-4147-A177-3AD203B41FA5}">
                      <a16:colId xmlns:a16="http://schemas.microsoft.com/office/drawing/2014/main" val="3813843502"/>
                    </a:ext>
                  </a:extLst>
                </a:gridCol>
                <a:gridCol w="2340759">
                  <a:extLst>
                    <a:ext uri="{9D8B030D-6E8A-4147-A177-3AD203B41FA5}">
                      <a16:colId xmlns:a16="http://schemas.microsoft.com/office/drawing/2014/main" val="2554564976"/>
                    </a:ext>
                  </a:extLst>
                </a:gridCol>
                <a:gridCol w="2340759">
                  <a:extLst>
                    <a:ext uri="{9D8B030D-6E8A-4147-A177-3AD203B41FA5}">
                      <a16:colId xmlns:a16="http://schemas.microsoft.com/office/drawing/2014/main" val="1513230140"/>
                    </a:ext>
                  </a:extLst>
                </a:gridCol>
                <a:gridCol w="2340759">
                  <a:extLst>
                    <a:ext uri="{9D8B030D-6E8A-4147-A177-3AD203B41FA5}">
                      <a16:colId xmlns:a16="http://schemas.microsoft.com/office/drawing/2014/main" val="3566215038"/>
                    </a:ext>
                  </a:extLst>
                </a:gridCol>
                <a:gridCol w="2340759">
                  <a:extLst>
                    <a:ext uri="{9D8B030D-6E8A-4147-A177-3AD203B41FA5}">
                      <a16:colId xmlns:a16="http://schemas.microsoft.com/office/drawing/2014/main" val="2541297205"/>
                    </a:ext>
                  </a:extLst>
                </a:gridCol>
                <a:gridCol w="2340759">
                  <a:extLst>
                    <a:ext uri="{9D8B030D-6E8A-4147-A177-3AD203B41FA5}">
                      <a16:colId xmlns:a16="http://schemas.microsoft.com/office/drawing/2014/main" val="1281374621"/>
                    </a:ext>
                  </a:extLst>
                </a:gridCol>
                <a:gridCol w="2340759">
                  <a:extLst>
                    <a:ext uri="{9D8B030D-6E8A-4147-A177-3AD203B41FA5}">
                      <a16:colId xmlns:a16="http://schemas.microsoft.com/office/drawing/2014/main" val="1877278944"/>
                    </a:ext>
                  </a:extLst>
                </a:gridCol>
              </a:tblGrid>
              <a:tr h="1203534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Competencia o unidades de competencias</a:t>
                      </a:r>
                      <a:endParaRPr lang="es-ES" sz="2000" b="0" i="0" u="none" strike="noStrike" noProof="0">
                        <a:solidFill>
                          <a:srgbClr val="1F4E79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Nombre de  Actividades/Tareas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Descripción Actividades/Tareas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Recursos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Duración de la actividad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Responsable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Observaciones</a:t>
                      </a:r>
                      <a:endParaRPr lang="es-ES" sz="2000" b="0" i="0" u="none" strike="noStrike" noProof="0"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730588"/>
                  </a:ext>
                </a:extLst>
              </a:tr>
              <a:tr h="277336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Construir el modelo arquitectónico de una solución sistémica que soporte los procesos de negocio de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acuerdo a los requerimientos de la organización y estándares de la industria.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Diagrama de Arquitectura  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Ilustrar la estructura y organización del proyecto facilitando la comprensión del proyecto.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Software de modelado, computador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 días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Héctor Jaramillo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4408"/>
                  </a:ext>
                </a:extLst>
              </a:tr>
              <a:tr h="218031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Construir Modelos de datos para soportar los requerimientos de la organización acuerdo a un diseño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definido y escalable en el tiempo.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Modelamiento Base de Datos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Desarrollar modelos para definir la estructura y organización de datos dentro del sistema, identificando entidades y sus relaciones, diseñar tablas y sus campos.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MySQL,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Workbench</a:t>
                      </a: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, Diagrama de Arquitectura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 días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Marcelo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Huichulef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Revisar con el equipo de desarrollo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742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289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10694" y="140712"/>
            <a:ext cx="8457192" cy="100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PLAN DE TRABAJO</a:t>
            </a:r>
          </a:p>
        </p:txBody>
      </p:sp>
      <p:sp>
        <p:nvSpPr>
          <p:cNvPr id="3" name="Freeform 3"/>
          <p:cNvSpPr/>
          <p:nvPr/>
        </p:nvSpPr>
        <p:spPr>
          <a:xfrm>
            <a:off x="-1968370" y="-3709328"/>
            <a:ext cx="5596400" cy="4853605"/>
          </a:xfrm>
          <a:custGeom>
            <a:avLst/>
            <a:gdLst/>
            <a:ahLst/>
            <a:cxnLst/>
            <a:rect l="l" t="t" r="r" b="b"/>
            <a:pathLst>
              <a:path w="5596400" h="4853605">
                <a:moveTo>
                  <a:pt x="0" y="0"/>
                </a:moveTo>
                <a:lnTo>
                  <a:pt x="5596400" y="0"/>
                </a:lnTo>
                <a:lnTo>
                  <a:pt x="5596400" y="4853605"/>
                </a:lnTo>
                <a:lnTo>
                  <a:pt x="0" y="4853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12771428" y="7231883"/>
            <a:ext cx="7662403" cy="6645393"/>
          </a:xfrm>
          <a:custGeom>
            <a:avLst/>
            <a:gdLst/>
            <a:ahLst/>
            <a:cxnLst/>
            <a:rect l="l" t="t" r="r" b="b"/>
            <a:pathLst>
              <a:path w="7662403" h="6645393">
                <a:moveTo>
                  <a:pt x="0" y="0"/>
                </a:moveTo>
                <a:lnTo>
                  <a:pt x="7662404" y="0"/>
                </a:lnTo>
                <a:lnTo>
                  <a:pt x="7662404" y="6645393"/>
                </a:lnTo>
                <a:lnTo>
                  <a:pt x="0" y="6645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9592FFE-6B9C-98CE-B945-25DE0A253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402960"/>
              </p:ext>
            </p:extLst>
          </p:nvPr>
        </p:nvGraphicFramePr>
        <p:xfrm>
          <a:off x="1143000" y="1654155"/>
          <a:ext cx="16626715" cy="760662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75245">
                  <a:extLst>
                    <a:ext uri="{9D8B030D-6E8A-4147-A177-3AD203B41FA5}">
                      <a16:colId xmlns:a16="http://schemas.microsoft.com/office/drawing/2014/main" val="1015776795"/>
                    </a:ext>
                  </a:extLst>
                </a:gridCol>
                <a:gridCol w="2375245">
                  <a:extLst>
                    <a:ext uri="{9D8B030D-6E8A-4147-A177-3AD203B41FA5}">
                      <a16:colId xmlns:a16="http://schemas.microsoft.com/office/drawing/2014/main" val="767749305"/>
                    </a:ext>
                  </a:extLst>
                </a:gridCol>
                <a:gridCol w="2375245">
                  <a:extLst>
                    <a:ext uri="{9D8B030D-6E8A-4147-A177-3AD203B41FA5}">
                      <a16:colId xmlns:a16="http://schemas.microsoft.com/office/drawing/2014/main" val="4063752679"/>
                    </a:ext>
                  </a:extLst>
                </a:gridCol>
                <a:gridCol w="2375245">
                  <a:extLst>
                    <a:ext uri="{9D8B030D-6E8A-4147-A177-3AD203B41FA5}">
                      <a16:colId xmlns:a16="http://schemas.microsoft.com/office/drawing/2014/main" val="1446175544"/>
                    </a:ext>
                  </a:extLst>
                </a:gridCol>
                <a:gridCol w="2375245">
                  <a:extLst>
                    <a:ext uri="{9D8B030D-6E8A-4147-A177-3AD203B41FA5}">
                      <a16:colId xmlns:a16="http://schemas.microsoft.com/office/drawing/2014/main" val="999726079"/>
                    </a:ext>
                  </a:extLst>
                </a:gridCol>
                <a:gridCol w="2375245">
                  <a:extLst>
                    <a:ext uri="{9D8B030D-6E8A-4147-A177-3AD203B41FA5}">
                      <a16:colId xmlns:a16="http://schemas.microsoft.com/office/drawing/2014/main" val="1369883533"/>
                    </a:ext>
                  </a:extLst>
                </a:gridCol>
                <a:gridCol w="2375245">
                  <a:extLst>
                    <a:ext uri="{9D8B030D-6E8A-4147-A177-3AD203B41FA5}">
                      <a16:colId xmlns:a16="http://schemas.microsoft.com/office/drawing/2014/main" val="2939789418"/>
                    </a:ext>
                  </a:extLst>
                </a:gridCol>
              </a:tblGrid>
              <a:tr h="1530942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Competencia o unidades de competencias</a:t>
                      </a:r>
                      <a:endParaRPr lang="es-ES" sz="2000" b="0" i="0" u="none" strike="noStrike" noProof="0">
                        <a:solidFill>
                          <a:srgbClr val="1F4E79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Nombre de  Actividades/Tareas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Descripción Actividades/Tareas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Recursos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Duración de la actividad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Responsable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Observaciones</a:t>
                      </a:r>
                      <a:endParaRPr lang="es-ES" sz="2000" b="0" i="0" u="none" strike="noStrike" noProof="0"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311212"/>
                  </a:ext>
                </a:extLst>
              </a:tr>
              <a:tr h="1708641">
                <a:tc rowSpan="4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Desarrollar una solución de software utilizando técnicas que permitan sistematizar el proceso de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y mantenimiento, asegurando el logro de los objetivos.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Login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Diseñar e implementar un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login</a:t>
                      </a: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que permita a los usuarios poder autenticarse dentro del sistema, incluyendo mecanismos de identificación.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IDE, Documentación de requisitos.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 semana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Marcelo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Huichulef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077438"/>
                  </a:ext>
                </a:extLst>
              </a:tr>
              <a:tr h="101151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Módulo Gestión de Usuarios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Implementar módulo que permita a administradores poder gestionar cuentas de usuarios.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IDE, Documentación de requisitos, Base de datos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 semanas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Marcelo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Huichulef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665010"/>
                  </a:ext>
                </a:extLst>
              </a:tr>
              <a:tr h="1476266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Módulo Agendamiento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Implementar módulo que permita a los usuarios poder programar, modificar o cancelar citas, esto incluye creación de interfaces.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IDE, Documentación de requisitos, Base de datos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 semanas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Marcelo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Huichulef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490618"/>
                  </a:ext>
                </a:extLst>
              </a:tr>
              <a:tr h="1585619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Módulo Atención al cliente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Implementar módulo que facilite al usuario la comunicación 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entre el y el administrativo en caso de alguna incidencia.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IDE, Documentación de requisitos, Base de datos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 semana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José Saldías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64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6954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10694" y="140712"/>
            <a:ext cx="8457192" cy="100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PLAN DE TRABAJO</a:t>
            </a:r>
          </a:p>
        </p:txBody>
      </p:sp>
      <p:sp>
        <p:nvSpPr>
          <p:cNvPr id="3" name="Freeform 3"/>
          <p:cNvSpPr/>
          <p:nvPr/>
        </p:nvSpPr>
        <p:spPr>
          <a:xfrm>
            <a:off x="-1968370" y="-3709328"/>
            <a:ext cx="5596400" cy="4853605"/>
          </a:xfrm>
          <a:custGeom>
            <a:avLst/>
            <a:gdLst/>
            <a:ahLst/>
            <a:cxnLst/>
            <a:rect l="l" t="t" r="r" b="b"/>
            <a:pathLst>
              <a:path w="5596400" h="4853605">
                <a:moveTo>
                  <a:pt x="0" y="0"/>
                </a:moveTo>
                <a:lnTo>
                  <a:pt x="5596400" y="0"/>
                </a:lnTo>
                <a:lnTo>
                  <a:pt x="5596400" y="4853605"/>
                </a:lnTo>
                <a:lnTo>
                  <a:pt x="0" y="4853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12771428" y="7231883"/>
            <a:ext cx="7662403" cy="6645393"/>
          </a:xfrm>
          <a:custGeom>
            <a:avLst/>
            <a:gdLst/>
            <a:ahLst/>
            <a:cxnLst/>
            <a:rect l="l" t="t" r="r" b="b"/>
            <a:pathLst>
              <a:path w="7662403" h="6645393">
                <a:moveTo>
                  <a:pt x="0" y="0"/>
                </a:moveTo>
                <a:lnTo>
                  <a:pt x="7662404" y="0"/>
                </a:lnTo>
                <a:lnTo>
                  <a:pt x="7662404" y="6645393"/>
                </a:lnTo>
                <a:lnTo>
                  <a:pt x="0" y="6645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CEEB4E31-F643-64F6-56B3-CEC534795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614836"/>
              </p:ext>
            </p:extLst>
          </p:nvPr>
        </p:nvGraphicFramePr>
        <p:xfrm>
          <a:off x="1306285" y="1902634"/>
          <a:ext cx="16314333" cy="68294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30619">
                  <a:extLst>
                    <a:ext uri="{9D8B030D-6E8A-4147-A177-3AD203B41FA5}">
                      <a16:colId xmlns:a16="http://schemas.microsoft.com/office/drawing/2014/main" val="3151875147"/>
                    </a:ext>
                  </a:extLst>
                </a:gridCol>
                <a:gridCol w="2330619">
                  <a:extLst>
                    <a:ext uri="{9D8B030D-6E8A-4147-A177-3AD203B41FA5}">
                      <a16:colId xmlns:a16="http://schemas.microsoft.com/office/drawing/2014/main" val="4121306455"/>
                    </a:ext>
                  </a:extLst>
                </a:gridCol>
                <a:gridCol w="2330619">
                  <a:extLst>
                    <a:ext uri="{9D8B030D-6E8A-4147-A177-3AD203B41FA5}">
                      <a16:colId xmlns:a16="http://schemas.microsoft.com/office/drawing/2014/main" val="953262269"/>
                    </a:ext>
                  </a:extLst>
                </a:gridCol>
                <a:gridCol w="2330619">
                  <a:extLst>
                    <a:ext uri="{9D8B030D-6E8A-4147-A177-3AD203B41FA5}">
                      <a16:colId xmlns:a16="http://schemas.microsoft.com/office/drawing/2014/main" val="1572267342"/>
                    </a:ext>
                  </a:extLst>
                </a:gridCol>
                <a:gridCol w="2330619">
                  <a:extLst>
                    <a:ext uri="{9D8B030D-6E8A-4147-A177-3AD203B41FA5}">
                      <a16:colId xmlns:a16="http://schemas.microsoft.com/office/drawing/2014/main" val="2530566406"/>
                    </a:ext>
                  </a:extLst>
                </a:gridCol>
                <a:gridCol w="2330619">
                  <a:extLst>
                    <a:ext uri="{9D8B030D-6E8A-4147-A177-3AD203B41FA5}">
                      <a16:colId xmlns:a16="http://schemas.microsoft.com/office/drawing/2014/main" val="3482751131"/>
                    </a:ext>
                  </a:extLst>
                </a:gridCol>
                <a:gridCol w="2330619">
                  <a:extLst>
                    <a:ext uri="{9D8B030D-6E8A-4147-A177-3AD203B41FA5}">
                      <a16:colId xmlns:a16="http://schemas.microsoft.com/office/drawing/2014/main" val="3510392468"/>
                    </a:ext>
                  </a:extLst>
                </a:gridCol>
              </a:tblGrid>
              <a:tr h="738334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Competencia o unidades de competencias</a:t>
                      </a:r>
                      <a:endParaRPr lang="es-ES" sz="2000" b="0" i="0" u="none" strike="noStrike" noProof="0">
                        <a:solidFill>
                          <a:srgbClr val="1F4E79"/>
                        </a:solidFill>
                        <a:effectLst/>
                        <a:latin typeface="Now Bold"/>
                      </a:endParaRPr>
                    </a:p>
                  </a:txBody>
                  <a:tcPr marL="46004" marR="46004" marT="30671" marB="30671" anchor="ctr">
                    <a:lnL w="9524">
                      <a:solidFill>
                        <a:srgbClr val="BFBFBF"/>
                      </a:solidFill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Nombre de  Actividades/Tareas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46005" marR="46005" marT="30671" marB="30671" anchor="ctr">
                    <a:lnL w="9524">
                      <a:solidFill>
                        <a:srgbClr val="BFBFBF"/>
                      </a:solidFill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Descripción Actividades/Tareas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46005" marR="46005" marT="30671" marB="30671" anchor="ctr">
                    <a:lnL w="9524">
                      <a:solidFill>
                        <a:srgbClr val="BFBFBF"/>
                      </a:solidFill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Recursos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46005" marR="46005" marT="30671" marB="30671" anchor="ctr">
                    <a:lnL w="9524">
                      <a:solidFill>
                        <a:srgbClr val="BFBFBF"/>
                      </a:solidFill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Duración de la actividad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46005" marR="46005" marT="30671" marB="30671" anchor="ctr">
                    <a:lnL w="9524">
                      <a:solidFill>
                        <a:srgbClr val="BFBFBF"/>
                      </a:solidFill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Responsable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46005" marR="46005" marT="30671" marB="30671" anchor="ctr">
                    <a:lnL w="9524">
                      <a:solidFill>
                        <a:srgbClr val="BFBFBF"/>
                      </a:solidFill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Observaciones</a:t>
                      </a:r>
                      <a:endParaRPr lang="es-ES" sz="2000" b="0" i="0" u="none" strike="noStrike" noProof="0">
                        <a:effectLst/>
                        <a:latin typeface="Now Bold"/>
                      </a:endParaRPr>
                    </a:p>
                  </a:txBody>
                  <a:tcPr marL="46005" marR="46005" marT="30671" marB="30671" anchor="ctr">
                    <a:lnL w="9524">
                      <a:solidFill>
                        <a:srgbClr val="BFBFBF"/>
                      </a:solidFill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851170"/>
                  </a:ext>
                </a:extLst>
              </a:tr>
              <a:tr h="738335">
                <a:tc rowSpan="4"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0" i="0" u="none" strike="noStrike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Desarrollar una solución de software utilizando técnicas que permitan sistematizar el proceso de</a:t>
                      </a:r>
                    </a:p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0" i="0" u="none" strike="noStrike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y mantenimiento, asegurando el logro de los objetivos.</a:t>
                      </a:r>
                      <a:endParaRPr lang="es-ES" sz="1600">
                        <a:solidFill>
                          <a:schemeClr val="tx1"/>
                        </a:solidFill>
                      </a:endParaRPr>
                    </a:p>
                  </a:txBody>
                  <a:tcPr marL="46005" marR="46005" marT="30671" marB="30671" anchor="ctr">
                    <a:lnL w="9524">
                      <a:solidFill>
                        <a:srgbClr val="BFBFBF"/>
                      </a:solidFill>
                    </a:lnL>
                    <a:lnR w="9524">
                      <a:solidFill>
                        <a:srgbClr val="BFBFBF"/>
                      </a:solidFill>
                    </a:lnR>
                    <a:lnT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Módulo Inventario</a:t>
                      </a:r>
                    </a:p>
                  </a:txBody>
                  <a:tcPr marL="46006" marR="46006" marT="30671" marB="30671" anchor="ctr">
                    <a:lnL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Implementar módulo que permita al usuario administrador gestionar los productos que maneja el salón de belleza pudiendo agregar, modificar, eliminar, etc. 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IDE, Documentación de requisitos, Base de datos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 semanas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José Saldías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auto"/>
                      <a:br>
                        <a:rPr lang="es-ES" sz="1800">
                          <a:effectLst/>
                          <a:latin typeface="Calibri"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178284"/>
                  </a:ext>
                </a:extLst>
              </a:tr>
              <a:tr h="596341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 marL="46005" marR="46005" marT="30671" marB="30671" anchor="ctr">
                    <a:lnL w="9524">
                      <a:solidFill>
                        <a:srgbClr val="BFBFBF"/>
                      </a:solidFill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Módulo Promociones 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Implementar módulo que informe al usuario su obtención de diferentes promociones relacionadas con el negocio.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IDE, Documentación de requisitos, Base de datos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 semana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Patricio Romero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Revisar integración con clientes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461678"/>
                  </a:ext>
                </a:extLst>
              </a:tr>
              <a:tr h="766724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 marL="46005" marR="46005" marT="30671" marB="30671" anchor="ctr">
                    <a:lnL w="9524">
                      <a:solidFill>
                        <a:srgbClr val="BFBFBF"/>
                      </a:solidFill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Módulo Marketplace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Implementar módulo que al usuario se le permita realizar distintas compras, integrando la disponibilidad según módulo inventario.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IDE, Documentación de requisitos, Base de datos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 semanas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Patricio Romero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Revisar integración con módulo inventario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46316"/>
                  </a:ext>
                </a:extLst>
              </a:tr>
              <a:tr h="596341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 marL="46005" marR="46005" marT="30671" marB="30671" anchor="ctr">
                    <a:lnL w="9524">
                      <a:solidFill>
                        <a:srgbClr val="BFBFBF"/>
                      </a:solidFill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 la Pasarela de Pago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Integrar el módulo Marketplace con la API de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webpay</a:t>
                      </a: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para poder realizar compras seguras dentro del sistema.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IDE, base de datos, API de Webpay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 semana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Patricio Romero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Realizar pruebas de seguridad exhaustivas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440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3570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0696" y="1318949"/>
            <a:ext cx="6992751" cy="8074770"/>
            <a:chOff x="0" y="0"/>
            <a:chExt cx="54991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33571" y="1507514"/>
            <a:ext cx="6697476" cy="7733806"/>
            <a:chOff x="0" y="0"/>
            <a:chExt cx="54991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Freeform 6"/>
          <p:cNvSpPr/>
          <p:nvPr/>
        </p:nvSpPr>
        <p:spPr>
          <a:xfrm>
            <a:off x="-7532612" y="605617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5" y="0"/>
                </a:lnTo>
                <a:lnTo>
                  <a:pt x="9077445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2404360" y="1030498"/>
            <a:ext cx="8437330" cy="123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 u="none" strike="noStrik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CONTENIDOS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200707" y="2473363"/>
            <a:ext cx="2149221" cy="2230498"/>
            <a:chOff x="0" y="-38100"/>
            <a:chExt cx="991873" cy="1029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49632" tIns="49632" rIns="49632" bIns="49632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369292" y="3644178"/>
            <a:ext cx="18120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3262961" y="3964292"/>
            <a:ext cx="2024713" cy="39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34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Contenidos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80125" y="2672966"/>
            <a:ext cx="1390385" cy="80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471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885602" y="2464277"/>
            <a:ext cx="2149221" cy="2230498"/>
            <a:chOff x="0" y="-38100"/>
            <a:chExt cx="991873" cy="10293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49632" tIns="49632" rIns="49632" bIns="49632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8007910" y="3672753"/>
            <a:ext cx="18120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8" name="TextBox 18"/>
          <p:cNvSpPr txBox="1"/>
          <p:nvPr/>
        </p:nvSpPr>
        <p:spPr>
          <a:xfrm>
            <a:off x="8265019" y="2663880"/>
            <a:ext cx="1390385" cy="80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471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885602" y="4809096"/>
            <a:ext cx="2149221" cy="2230498"/>
            <a:chOff x="0" y="-38100"/>
            <a:chExt cx="991873" cy="10293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49632" tIns="49632" rIns="49632" bIns="49632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8055344" y="6013527"/>
            <a:ext cx="18120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3" name="TextBox 23"/>
          <p:cNvSpPr txBox="1"/>
          <p:nvPr/>
        </p:nvSpPr>
        <p:spPr>
          <a:xfrm>
            <a:off x="8007910" y="6306799"/>
            <a:ext cx="1906919" cy="39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34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Metodología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65019" y="5008699"/>
            <a:ext cx="1390385" cy="80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471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3200707" y="7144610"/>
            <a:ext cx="2149221" cy="2230498"/>
            <a:chOff x="0" y="-38100"/>
            <a:chExt cx="991873" cy="102938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49632" tIns="49632" rIns="49632" bIns="49632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8" name="AutoShape 28"/>
          <p:cNvSpPr/>
          <p:nvPr/>
        </p:nvSpPr>
        <p:spPr>
          <a:xfrm flipV="1">
            <a:off x="3369292" y="8334036"/>
            <a:ext cx="18120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9" name="TextBox 29"/>
          <p:cNvSpPr txBox="1"/>
          <p:nvPr/>
        </p:nvSpPr>
        <p:spPr>
          <a:xfrm>
            <a:off x="3321858" y="8643599"/>
            <a:ext cx="1906919" cy="39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34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Evidencias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580125" y="7344213"/>
            <a:ext cx="1390385" cy="80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471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07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3200707" y="4828426"/>
            <a:ext cx="2149221" cy="2230498"/>
            <a:chOff x="0" y="-38100"/>
            <a:chExt cx="991873" cy="102938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49632" tIns="49632" rIns="49632" bIns="49632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34" name="AutoShape 34"/>
          <p:cNvSpPr/>
          <p:nvPr/>
        </p:nvSpPr>
        <p:spPr>
          <a:xfrm flipV="1">
            <a:off x="3365594" y="5999240"/>
            <a:ext cx="18120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5" name="TextBox 35"/>
          <p:cNvSpPr txBox="1"/>
          <p:nvPr/>
        </p:nvSpPr>
        <p:spPr>
          <a:xfrm>
            <a:off x="3146606" y="6311452"/>
            <a:ext cx="2257424" cy="39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34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Competencias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580125" y="5028029"/>
            <a:ext cx="1390385" cy="80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471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5545353" y="7163222"/>
            <a:ext cx="2149221" cy="2230498"/>
            <a:chOff x="0" y="-38100"/>
            <a:chExt cx="991873" cy="102938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49632" tIns="49632" rIns="49632" bIns="49632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40" name="AutoShape 40"/>
          <p:cNvSpPr/>
          <p:nvPr/>
        </p:nvSpPr>
        <p:spPr>
          <a:xfrm>
            <a:off x="5713938" y="8348324"/>
            <a:ext cx="18120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1" name="TextBox 41"/>
          <p:cNvSpPr txBox="1"/>
          <p:nvPr/>
        </p:nvSpPr>
        <p:spPr>
          <a:xfrm>
            <a:off x="5664305" y="8437896"/>
            <a:ext cx="1906919" cy="803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34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Plan de Trabajo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924771" y="7362825"/>
            <a:ext cx="1390385" cy="80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471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08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5503732" y="4809096"/>
            <a:ext cx="2149221" cy="2230498"/>
            <a:chOff x="0" y="-38100"/>
            <a:chExt cx="991873" cy="102938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49632" tIns="49632" rIns="49632" bIns="49632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46" name="AutoShape 46"/>
          <p:cNvSpPr/>
          <p:nvPr/>
        </p:nvSpPr>
        <p:spPr>
          <a:xfrm>
            <a:off x="5716999" y="6013527"/>
            <a:ext cx="18120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7" name="TextBox 47"/>
          <p:cNvSpPr txBox="1"/>
          <p:nvPr/>
        </p:nvSpPr>
        <p:spPr>
          <a:xfrm>
            <a:off x="5624882" y="6311452"/>
            <a:ext cx="1906919" cy="39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34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Objetivos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883149" y="5008699"/>
            <a:ext cx="1390385" cy="80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471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7885602" y="7153916"/>
            <a:ext cx="2149221" cy="2230498"/>
            <a:chOff x="0" y="-38100"/>
            <a:chExt cx="991873" cy="1029383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49632" tIns="49632" rIns="49632" bIns="49632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2" name="AutoShape 52"/>
          <p:cNvSpPr/>
          <p:nvPr/>
        </p:nvSpPr>
        <p:spPr>
          <a:xfrm>
            <a:off x="8054013" y="8362611"/>
            <a:ext cx="18120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3" name="TextBox 53"/>
          <p:cNvSpPr txBox="1"/>
          <p:nvPr/>
        </p:nvSpPr>
        <p:spPr>
          <a:xfrm>
            <a:off x="8008899" y="8624549"/>
            <a:ext cx="1906919" cy="39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300" b="1" err="1">
                <a:solidFill>
                  <a:srgbClr val="FFFFFF"/>
                </a:solidFill>
                <a:latin typeface="DM Sans Bold"/>
              </a:rPr>
              <a:t>Cronograma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265019" y="7353519"/>
            <a:ext cx="1390385" cy="80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471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09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5545353" y="2464277"/>
            <a:ext cx="2149221" cy="2230498"/>
            <a:chOff x="0" y="-38100"/>
            <a:chExt cx="991873" cy="1029383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49632" tIns="49632" rIns="49632" bIns="49632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8" name="AutoShape 58"/>
          <p:cNvSpPr/>
          <p:nvPr/>
        </p:nvSpPr>
        <p:spPr>
          <a:xfrm flipV="1">
            <a:off x="5672316" y="3658465"/>
            <a:ext cx="18120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9" name="TextBox 59"/>
          <p:cNvSpPr txBox="1"/>
          <p:nvPr/>
        </p:nvSpPr>
        <p:spPr>
          <a:xfrm>
            <a:off x="5924771" y="2663880"/>
            <a:ext cx="1390385" cy="80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471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947855" y="3964292"/>
            <a:ext cx="2024713" cy="39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34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Fundamentos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5605408" y="3764379"/>
            <a:ext cx="2024713" cy="803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34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Relevancia del Proyecto</a:t>
            </a:r>
          </a:p>
        </p:txBody>
      </p:sp>
      <p:sp>
        <p:nvSpPr>
          <p:cNvPr id="62" name="Freeform 62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10694" y="140712"/>
            <a:ext cx="8457192" cy="100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PLAN DE TRABAJO</a:t>
            </a:r>
          </a:p>
        </p:txBody>
      </p:sp>
      <p:sp>
        <p:nvSpPr>
          <p:cNvPr id="3" name="Freeform 3"/>
          <p:cNvSpPr/>
          <p:nvPr/>
        </p:nvSpPr>
        <p:spPr>
          <a:xfrm>
            <a:off x="-1968370" y="-3709328"/>
            <a:ext cx="5596400" cy="4853605"/>
          </a:xfrm>
          <a:custGeom>
            <a:avLst/>
            <a:gdLst/>
            <a:ahLst/>
            <a:cxnLst/>
            <a:rect l="l" t="t" r="r" b="b"/>
            <a:pathLst>
              <a:path w="5596400" h="4853605">
                <a:moveTo>
                  <a:pt x="0" y="0"/>
                </a:moveTo>
                <a:lnTo>
                  <a:pt x="5596400" y="0"/>
                </a:lnTo>
                <a:lnTo>
                  <a:pt x="5596400" y="4853605"/>
                </a:lnTo>
                <a:lnTo>
                  <a:pt x="0" y="4853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12771428" y="7231883"/>
            <a:ext cx="7662403" cy="6645393"/>
          </a:xfrm>
          <a:custGeom>
            <a:avLst/>
            <a:gdLst/>
            <a:ahLst/>
            <a:cxnLst/>
            <a:rect l="l" t="t" r="r" b="b"/>
            <a:pathLst>
              <a:path w="7662403" h="6645393">
                <a:moveTo>
                  <a:pt x="0" y="0"/>
                </a:moveTo>
                <a:lnTo>
                  <a:pt x="7662404" y="0"/>
                </a:lnTo>
                <a:lnTo>
                  <a:pt x="7662404" y="6645393"/>
                </a:lnTo>
                <a:lnTo>
                  <a:pt x="0" y="6645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3A8F70BE-D450-2473-8B15-CD1338C7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947705"/>
              </p:ext>
            </p:extLst>
          </p:nvPr>
        </p:nvGraphicFramePr>
        <p:xfrm>
          <a:off x="1206896" y="1575258"/>
          <a:ext cx="16498930" cy="7132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56990">
                  <a:extLst>
                    <a:ext uri="{9D8B030D-6E8A-4147-A177-3AD203B41FA5}">
                      <a16:colId xmlns:a16="http://schemas.microsoft.com/office/drawing/2014/main" val="456159251"/>
                    </a:ext>
                  </a:extLst>
                </a:gridCol>
                <a:gridCol w="2356990">
                  <a:extLst>
                    <a:ext uri="{9D8B030D-6E8A-4147-A177-3AD203B41FA5}">
                      <a16:colId xmlns:a16="http://schemas.microsoft.com/office/drawing/2014/main" val="2262181288"/>
                    </a:ext>
                  </a:extLst>
                </a:gridCol>
                <a:gridCol w="2356990">
                  <a:extLst>
                    <a:ext uri="{9D8B030D-6E8A-4147-A177-3AD203B41FA5}">
                      <a16:colId xmlns:a16="http://schemas.microsoft.com/office/drawing/2014/main" val="848471507"/>
                    </a:ext>
                  </a:extLst>
                </a:gridCol>
                <a:gridCol w="2356990">
                  <a:extLst>
                    <a:ext uri="{9D8B030D-6E8A-4147-A177-3AD203B41FA5}">
                      <a16:colId xmlns:a16="http://schemas.microsoft.com/office/drawing/2014/main" val="1401139971"/>
                    </a:ext>
                  </a:extLst>
                </a:gridCol>
                <a:gridCol w="2356990">
                  <a:extLst>
                    <a:ext uri="{9D8B030D-6E8A-4147-A177-3AD203B41FA5}">
                      <a16:colId xmlns:a16="http://schemas.microsoft.com/office/drawing/2014/main" val="4133949739"/>
                    </a:ext>
                  </a:extLst>
                </a:gridCol>
                <a:gridCol w="2356990">
                  <a:extLst>
                    <a:ext uri="{9D8B030D-6E8A-4147-A177-3AD203B41FA5}">
                      <a16:colId xmlns:a16="http://schemas.microsoft.com/office/drawing/2014/main" val="2099575566"/>
                    </a:ext>
                  </a:extLst>
                </a:gridCol>
                <a:gridCol w="2356990">
                  <a:extLst>
                    <a:ext uri="{9D8B030D-6E8A-4147-A177-3AD203B41FA5}">
                      <a16:colId xmlns:a16="http://schemas.microsoft.com/office/drawing/2014/main" val="2702071480"/>
                    </a:ext>
                  </a:extLst>
                </a:gridCol>
              </a:tblGrid>
              <a:tr h="904359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Competencia o unidades de competencias</a:t>
                      </a:r>
                      <a:endParaRPr lang="es-ES" sz="2000" b="0" i="0" u="none" strike="noStrike" noProof="0">
                        <a:solidFill>
                          <a:srgbClr val="1F4E79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Nombre de  Actividades/Tareas</a:t>
                      </a:r>
                      <a:endParaRPr lang="es-ES" sz="2000" b="0" i="0" u="none" strike="noStrike" noProof="0"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Descripción Actividades/Tareas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Recursos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Duración de la actividad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Responsable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Observaciones</a:t>
                      </a:r>
                      <a:endParaRPr lang="es-ES" sz="2000" b="0" i="0" u="none" strike="noStrike" noProof="0"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004888"/>
                  </a:ext>
                </a:extLst>
              </a:tr>
              <a:tr h="1415519">
                <a:tc rowSpan="2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Programar consultas o rutinas para manipular información de una base de datos de acuerdo a los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requerimientos de la organización.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Dashboard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Realizar vistas de datos relevantes dentro del negocio, esto incluyendo distintos paneles de visualización de datos con gráficos.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POWER BI, Base de datos,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 semanas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Patricio Romero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583370"/>
                  </a:ext>
                </a:extLst>
              </a:tr>
              <a:tr h="1861146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Módulo Gestión de Clientes (CRM)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Realizar un módulo que permita la gestión eficiente de datos, seguimiento de interacciones y análisis de métricas clave de los clientes, para ofrecer experiencias personalizadas y afianzar las relaciones con los clientes.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IDE, Documentación de requisitos, Base de datos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 semana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Patricio Romero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785985"/>
                  </a:ext>
                </a:extLst>
              </a:tr>
              <a:tr h="1415519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Realizar pruebas de certificación tanto de los productos como de los procesos utilizando buenas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prácticas definidas por la industria.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Mantenimiento del proyecto TI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Gestionar las incidencias que puedan suceder a través del tiempo, incluyendo errores, implementar mejoras y el distinto monitoreo que se realiza.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Equipo de soporte y Documentación de sistema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 semanas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Patricio Romero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Realizar revisiones periódicas, Consultar con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stakeholders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818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926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028700" y="416690"/>
            <a:ext cx="11677135" cy="9453620"/>
          </a:xfrm>
          <a:custGeom>
            <a:avLst/>
            <a:gdLst/>
            <a:ahLst/>
            <a:cxnLst/>
            <a:rect l="l" t="t" r="r" b="b"/>
            <a:pathLst>
              <a:path w="11677135" h="9453620">
                <a:moveTo>
                  <a:pt x="0" y="0"/>
                </a:moveTo>
                <a:lnTo>
                  <a:pt x="11677135" y="0"/>
                </a:lnTo>
                <a:lnTo>
                  <a:pt x="11677135" y="9453620"/>
                </a:lnTo>
                <a:lnTo>
                  <a:pt x="0" y="9453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13092217" y="3861411"/>
            <a:ext cx="4884119" cy="1284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176"/>
              </a:lnSpc>
              <a:spcBef>
                <a:spcPct val="0"/>
              </a:spcBef>
            </a:pPr>
            <a:r>
              <a:rPr lang="en-US" sz="540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Cronograma</a:t>
            </a:r>
            <a:endParaRPr lang="en-US" sz="5400" b="1">
              <a:solidFill>
                <a:srgbClr val="FFFFFF"/>
              </a:solidFill>
              <a:latin typeface="Now Bold"/>
              <a:ea typeface="Now Bold"/>
              <a:cs typeface="Now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18260" y="140712"/>
            <a:ext cx="8457192" cy="2024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84"/>
              </a:lnSpc>
              <a:spcBef>
                <a:spcPct val="0"/>
              </a:spcBef>
            </a:pPr>
            <a:r>
              <a:rPr lang="en-US" sz="6550" b="1" err="1">
                <a:solidFill>
                  <a:srgbClr val="FFFFFF"/>
                </a:solidFill>
                <a:latin typeface="Now Bold"/>
              </a:rPr>
              <a:t>Seguimiento</a:t>
            </a:r>
            <a:r>
              <a:rPr lang="en-US" sz="6550" b="1">
                <a:solidFill>
                  <a:srgbClr val="FFFFFF"/>
                </a:solidFill>
                <a:latin typeface="Now Bold"/>
              </a:rPr>
              <a:t> </a:t>
            </a:r>
            <a:r>
              <a:rPr lang="en-US" sz="6550" b="1" err="1">
                <a:solidFill>
                  <a:srgbClr val="FFFFFF"/>
                </a:solidFill>
                <a:latin typeface="Now Bold"/>
              </a:rPr>
              <a:t>semanal</a:t>
            </a:r>
          </a:p>
        </p:txBody>
      </p:sp>
      <p:sp>
        <p:nvSpPr>
          <p:cNvPr id="3" name="Freeform 3"/>
          <p:cNvSpPr/>
          <p:nvPr/>
        </p:nvSpPr>
        <p:spPr>
          <a:xfrm>
            <a:off x="-1968370" y="-3709328"/>
            <a:ext cx="5596400" cy="4853605"/>
          </a:xfrm>
          <a:custGeom>
            <a:avLst/>
            <a:gdLst/>
            <a:ahLst/>
            <a:cxnLst/>
            <a:rect l="l" t="t" r="r" b="b"/>
            <a:pathLst>
              <a:path w="5596400" h="4853605">
                <a:moveTo>
                  <a:pt x="0" y="0"/>
                </a:moveTo>
                <a:lnTo>
                  <a:pt x="5596400" y="0"/>
                </a:lnTo>
                <a:lnTo>
                  <a:pt x="5596400" y="4853605"/>
                </a:lnTo>
                <a:lnTo>
                  <a:pt x="0" y="4853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12771428" y="7231883"/>
            <a:ext cx="7662403" cy="6645393"/>
          </a:xfrm>
          <a:custGeom>
            <a:avLst/>
            <a:gdLst/>
            <a:ahLst/>
            <a:cxnLst/>
            <a:rect l="l" t="t" r="r" b="b"/>
            <a:pathLst>
              <a:path w="7662403" h="6645393">
                <a:moveTo>
                  <a:pt x="0" y="0"/>
                </a:moveTo>
                <a:lnTo>
                  <a:pt x="7662404" y="0"/>
                </a:lnTo>
                <a:lnTo>
                  <a:pt x="7662404" y="6645393"/>
                </a:lnTo>
                <a:lnTo>
                  <a:pt x="0" y="6645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0CEE405F-7986-036F-AB59-A5C88224C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980079"/>
              </p:ext>
            </p:extLst>
          </p:nvPr>
        </p:nvGraphicFramePr>
        <p:xfrm>
          <a:off x="988768" y="2572626"/>
          <a:ext cx="16309244" cy="6427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043">
                  <a:extLst>
                    <a:ext uri="{9D8B030D-6E8A-4147-A177-3AD203B41FA5}">
                      <a16:colId xmlns:a16="http://schemas.microsoft.com/office/drawing/2014/main" val="2160374421"/>
                    </a:ext>
                  </a:extLst>
                </a:gridCol>
                <a:gridCol w="3787898">
                  <a:extLst>
                    <a:ext uri="{9D8B030D-6E8A-4147-A177-3AD203B41FA5}">
                      <a16:colId xmlns:a16="http://schemas.microsoft.com/office/drawing/2014/main" val="1060111472"/>
                    </a:ext>
                  </a:extLst>
                </a:gridCol>
                <a:gridCol w="2212730">
                  <a:extLst>
                    <a:ext uri="{9D8B030D-6E8A-4147-A177-3AD203B41FA5}">
                      <a16:colId xmlns:a16="http://schemas.microsoft.com/office/drawing/2014/main" val="3596481301"/>
                    </a:ext>
                  </a:extLst>
                </a:gridCol>
                <a:gridCol w="2617026">
                  <a:extLst>
                    <a:ext uri="{9D8B030D-6E8A-4147-A177-3AD203B41FA5}">
                      <a16:colId xmlns:a16="http://schemas.microsoft.com/office/drawing/2014/main" val="3627648256"/>
                    </a:ext>
                  </a:extLst>
                </a:gridCol>
                <a:gridCol w="3731064">
                  <a:extLst>
                    <a:ext uri="{9D8B030D-6E8A-4147-A177-3AD203B41FA5}">
                      <a16:colId xmlns:a16="http://schemas.microsoft.com/office/drawing/2014/main" val="2528322258"/>
                    </a:ext>
                  </a:extLst>
                </a:gridCol>
                <a:gridCol w="2171483">
                  <a:extLst>
                    <a:ext uri="{9D8B030D-6E8A-4147-A177-3AD203B41FA5}">
                      <a16:colId xmlns:a16="http://schemas.microsoft.com/office/drawing/2014/main" val="3623600743"/>
                    </a:ext>
                  </a:extLst>
                </a:gridCol>
              </a:tblGrid>
              <a:tr h="127488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2800" b="1">
                          <a:latin typeface="Now Bold"/>
                        </a:rPr>
                        <a:t>Fecha de la Semana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b="1">
                          <a:latin typeface="Now Bold"/>
                        </a:rPr>
                        <a:t>Tareas realizadas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800" b="1">
                          <a:latin typeface="Now Bold"/>
                        </a:rPr>
                        <a:t>Problemas ocurridos</a:t>
                      </a:r>
                    </a:p>
                    <a:p>
                      <a:pPr lvl="0">
                        <a:buNone/>
                      </a:pPr>
                      <a:endParaRPr lang="es-MX" sz="2800">
                        <a:latin typeface="Now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800" b="1">
                          <a:latin typeface="Now Bold"/>
                        </a:rPr>
                        <a:t>Consultas</a:t>
                      </a:r>
                    </a:p>
                    <a:p>
                      <a:pPr lvl="0">
                        <a:buNone/>
                      </a:pPr>
                      <a:endParaRPr lang="es-MX" sz="2800">
                        <a:latin typeface="Now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800" b="1">
                          <a:latin typeface="Now Bold"/>
                        </a:rPr>
                        <a:t>Tareas definidas próxima semana</a:t>
                      </a:r>
                    </a:p>
                    <a:p>
                      <a:pPr lvl="0">
                        <a:buNone/>
                      </a:pPr>
                      <a:endParaRPr lang="es-MX" sz="2800">
                        <a:latin typeface="Now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800" b="1">
                          <a:latin typeface="Now Bold"/>
                        </a:rPr>
                        <a:t>Estado del proyecto</a:t>
                      </a:r>
                    </a:p>
                    <a:p>
                      <a:pPr lvl="0">
                        <a:buNone/>
                      </a:pPr>
                      <a:endParaRPr lang="es-MX" sz="2800">
                        <a:latin typeface="Now Bol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429024"/>
                  </a:ext>
                </a:extLst>
              </a:tr>
              <a:tr h="941196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MX"/>
                        <a:t>13/08/2024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Presentar propuesta de  Proyecto APT "Agenda </a:t>
                      </a:r>
                      <a:r>
                        <a:rPr lang="es-MX" err="1"/>
                        <a:t>Beauty</a:t>
                      </a:r>
                      <a:r>
                        <a:rPr lang="es-MX"/>
                        <a:t> Time"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Ninguno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¿Qué hacer con el método de pago si no funciona por Webpay?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Realizar y presentar Documento "1.5 Guía del estudiante"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Realizar documentación individual (docs. 1.1, 1.2 y 1.3)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Al día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405993"/>
                  </a:ext>
                </a:extLst>
              </a:tr>
              <a:tr h="941195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MX"/>
                        <a:t>20/08/2024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Presentar documento "1.5 Guía del estudiante"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Ninguno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 sz="1800" b="0" i="0" u="none" strike="noStrike" noProof="0">
                          <a:latin typeface="Calibri"/>
                        </a:rPr>
                        <a:t>¿Se debe hacer Carta Gantt si tenemos metodología ágil?</a:t>
                      </a:r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 sz="1800" b="0" i="0" u="none" strike="noStrike" noProof="0">
                          <a:latin typeface="Calibri"/>
                        </a:rPr>
                        <a:t>Realizar correcciones documento "1.5 Guía del estudiante"</a:t>
                      </a:r>
                      <a:endParaRPr lang="es-MX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Realizar Modelo Base de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Al día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92431"/>
                  </a:ext>
                </a:extLst>
              </a:tr>
              <a:tr h="941195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MX"/>
                        <a:t>27/08/2024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Presentar de correcciones documento "1.5 Guía del estudiante"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 sz="1800" b="0" i="0" u="none" strike="noStrike" noProof="0">
                          <a:latin typeface="Calibri"/>
                        </a:rPr>
                        <a:t>Presentar Modelo Base de Datos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 sz="1800" b="0" i="0" u="none" strike="noStrike" noProof="0">
                          <a:latin typeface="Calibri"/>
                        </a:rPr>
                        <a:t>Enviar avance por AVA, documento 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Ninguno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¿Cómo se deben presentar las evidencias del ítem 6 de la Guía del estudiante?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 sz="1800" b="0" i="0" u="none" strike="noStrike" noProof="0">
                          <a:latin typeface="Calibri"/>
                        </a:rPr>
                        <a:t>Juntar evidencias para ítem 6 de la Guía del estudiante</a:t>
                      </a:r>
                      <a:endParaRPr lang="es-MX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Realizar </a:t>
                      </a:r>
                      <a:r>
                        <a:rPr lang="es-MX" err="1"/>
                        <a:t>ppt</a:t>
                      </a:r>
                      <a:r>
                        <a:rPr lang="es-MX"/>
                        <a:t> del documento "1.5 Guía del Estudiante"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Corregir Modelo Base de Datos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Realizar Mockups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 sz="1800" b="0" i="0" u="none" strike="noStrike" noProof="0">
                          <a:latin typeface="Calibri"/>
                        </a:rPr>
                        <a:t>Al día</a:t>
                      </a:r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516314"/>
                  </a:ext>
                </a:extLst>
              </a:tr>
              <a:tr h="941195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MX"/>
                        <a:t>03/09/2024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Presentar </a:t>
                      </a:r>
                      <a:r>
                        <a:rPr lang="es-MX" err="1"/>
                        <a:t>ppt</a:t>
                      </a:r>
                      <a:r>
                        <a:rPr lang="es-MX"/>
                        <a:t> del documento "1.5 Guía del Estudiante"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Enviar documentación individual (docs. 1.1, 1.2 y 1.3) por AVA.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Ninguno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Terminar Mockups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Realizar </a:t>
                      </a:r>
                      <a:r>
                        <a:rPr lang="es-MX" err="1"/>
                        <a:t>Login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Realizar Gestión de Usuarios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 sz="1800" b="0" i="0" u="none" strike="noStrike" noProof="0">
                          <a:latin typeface="Calibri"/>
                        </a:rPr>
                        <a:t>Atrasado (80% listo, faltan Mockups)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934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266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62361" y="6729554"/>
            <a:ext cx="9992086" cy="1692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99"/>
              </a:lnSpc>
              <a:spcBef>
                <a:spcPct val="0"/>
              </a:spcBef>
            </a:pPr>
            <a:r>
              <a:rPr lang="en-US" sz="4926" b="1" u="none" strike="noStrik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Por atender a nuestra presentación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2361" y="3471721"/>
            <a:ext cx="11546694" cy="333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03"/>
              </a:lnSpc>
              <a:spcBef>
                <a:spcPct val="0"/>
              </a:spcBef>
            </a:pPr>
            <a:r>
              <a:rPr lang="en-US" sz="10836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MUCHAS </a:t>
            </a:r>
            <a:r>
              <a:rPr lang="en-US" sz="10836" b="1" u="none" strike="noStrik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GRACIAS</a:t>
            </a:r>
          </a:p>
        </p:txBody>
      </p:sp>
      <p:sp>
        <p:nvSpPr>
          <p:cNvPr id="7" name="Freeform 7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62361" y="1590911"/>
            <a:ext cx="3348990" cy="1674495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30" y="0"/>
                    <a:pt x="812800" y="90970"/>
                    <a:pt x="812800" y="203200"/>
                  </a:cubicBezTo>
                  <a:cubicBezTo>
                    <a:pt x="812800" y="315430"/>
                    <a:pt x="721830" y="406400"/>
                    <a:pt x="609600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609600" y="0"/>
                  </a:lnTo>
                </a:path>
              </a:pathLst>
            </a:custGeom>
            <a:blipFill>
              <a:blip r:embed="rId5"/>
              <a:stretch>
                <a:fillRect t="-2419" b="-241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80047" y="-54747"/>
            <a:ext cx="8958965" cy="931304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r="-2801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Freeform 4"/>
          <p:cNvSpPr/>
          <p:nvPr/>
        </p:nvSpPr>
        <p:spPr>
          <a:xfrm>
            <a:off x="9833387" y="-1033334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-2288451" y="-199408"/>
            <a:ext cx="2760734" cy="10486408"/>
            <a:chOff x="0" y="-38100"/>
            <a:chExt cx="727107" cy="27618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028700" y="456546"/>
            <a:ext cx="7548904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RELEVANCIA DEL PROYECTO APT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5207" y="2661189"/>
            <a:ext cx="10484840" cy="7306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l">
              <a:lnSpc>
                <a:spcPts val="4416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presentó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oportunidad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dar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solución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software a un nuevo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salón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belleza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que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busca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herramienta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que le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permita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gestionar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forma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óptima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las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reservas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y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venta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sus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prductos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y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servicios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. 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​</a:t>
            </a:r>
          </a:p>
          <a:p>
            <a:pPr algn="l">
              <a:lnSpc>
                <a:spcPts val="4416"/>
              </a:lnSpc>
              <a:spcBef>
                <a:spcPct val="0"/>
              </a:spcBef>
            </a:pPr>
            <a:endParaRPr lang="en-US" sz="3200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90881" lvl="1" indent="-345440" algn="l">
              <a:lnSpc>
                <a:spcPts val="4416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relevante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este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tema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para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campo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laboral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porque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permite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aplicar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competencias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clave de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nuestro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perfil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académico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al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desarrollar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solución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software integral que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automatiza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y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optimiza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procesos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el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sector de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servicios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y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cuidado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personal,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así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como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la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reservas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, CRM,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pagos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línea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y Marketplace. 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80047" y="-54747"/>
            <a:ext cx="8958965" cy="931304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r="-2801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Freeform 4"/>
          <p:cNvSpPr/>
          <p:nvPr/>
        </p:nvSpPr>
        <p:spPr>
          <a:xfrm>
            <a:off x="9833387" y="-1033334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-2288451" y="-199408"/>
            <a:ext cx="2760734" cy="10486408"/>
            <a:chOff x="0" y="-38100"/>
            <a:chExt cx="727107" cy="27618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456546"/>
            <a:ext cx="7548904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RELEVANCIA DEL PROYECTO APT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2283" y="3290615"/>
            <a:ext cx="10484840" cy="4965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l">
              <a:lnSpc>
                <a:spcPts val="4416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Está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ubicado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Peñalolén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Alto, Santiago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y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principal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característica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es que es un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salón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alto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estándar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donde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se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necesita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gestión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informática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profesional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.​</a:t>
            </a:r>
          </a:p>
          <a:p>
            <a:pPr algn="l">
              <a:lnSpc>
                <a:spcPts val="4416"/>
              </a:lnSpc>
              <a:spcBef>
                <a:spcPct val="0"/>
              </a:spcBef>
            </a:pPr>
            <a:endParaRPr lang="en-US" sz="3200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90881" lvl="1" indent="-345440" algn="l">
              <a:lnSpc>
                <a:spcPts val="4416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Este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proyecto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ayudará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principalmente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al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salón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belleza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que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solicitó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solución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mejorando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eficiencia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operativa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sus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colaboradores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y la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experiencia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usuario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sus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clientes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600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r="-11111" b="-90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6597011" y="1869489"/>
            <a:ext cx="9879016" cy="741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FUNDAMENTOS DEL PROYECTO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520658" y="3508149"/>
            <a:ext cx="1142373" cy="11423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830047" y="3202036"/>
            <a:ext cx="10026247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Pertinencia del proyecto con el perfil de egreso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47387" y="3811807"/>
            <a:ext cx="10008907" cy="1674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Este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proyecto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está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alineado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con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perfil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egreso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la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carrera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ya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que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involucra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competencias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clave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capacidad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analizar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y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proponer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soluciones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informáticas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que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mejoren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procesos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organizacionales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para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esta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pyme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520658" y="6796731"/>
            <a:ext cx="1142373" cy="11423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830047" y="6490618"/>
            <a:ext cx="6447465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Descripción del Proyecto APT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47387" y="7100389"/>
            <a:ext cx="10411913" cy="125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Desarrollo de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una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aplicación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web que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permita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citas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, la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administración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y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venta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productos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, CRM y la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generación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diferetnes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reportes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para la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toma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decisiones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.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sp>
        <p:nvSpPr>
          <p:cNvPr id="16" name="Freeform 16"/>
          <p:cNvSpPr/>
          <p:nvPr/>
        </p:nvSpPr>
        <p:spPr>
          <a:xfrm>
            <a:off x="5726473" y="3713965"/>
            <a:ext cx="730742" cy="730742"/>
          </a:xfrm>
          <a:custGeom>
            <a:avLst/>
            <a:gdLst/>
            <a:ahLst/>
            <a:cxnLst/>
            <a:rect l="l" t="t" r="r" b="b"/>
            <a:pathLst>
              <a:path w="730742" h="730742">
                <a:moveTo>
                  <a:pt x="0" y="0"/>
                </a:moveTo>
                <a:lnTo>
                  <a:pt x="730742" y="0"/>
                </a:lnTo>
                <a:lnTo>
                  <a:pt x="730742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5772084" y="7011581"/>
            <a:ext cx="559773" cy="712674"/>
          </a:xfrm>
          <a:custGeom>
            <a:avLst/>
            <a:gdLst/>
            <a:ahLst/>
            <a:cxnLst/>
            <a:rect l="l" t="t" r="r" b="b"/>
            <a:pathLst>
              <a:path w="559773" h="712674">
                <a:moveTo>
                  <a:pt x="0" y="0"/>
                </a:moveTo>
                <a:lnTo>
                  <a:pt x="559773" y="0"/>
                </a:lnTo>
                <a:lnTo>
                  <a:pt x="559773" y="712674"/>
                </a:lnTo>
                <a:lnTo>
                  <a:pt x="0" y="7126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600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r="-11111" b="-90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6597011" y="1869489"/>
            <a:ext cx="9879016" cy="741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FUNDAMENTOS DEL PROYECTO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520658" y="3508149"/>
            <a:ext cx="1142373" cy="11423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830047" y="3202036"/>
            <a:ext cx="8291080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Relación con los intereses profesionales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47387" y="3811807"/>
            <a:ext cx="10411913" cy="208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desarrollar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este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proyecto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estamos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fortaleciendo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nuestras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habilidades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programación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,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proyectos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y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solución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problemas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técnicos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lo que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contribuye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significativamente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nuestro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crecimiento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profesional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ingeniería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informática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prepara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para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enfrentar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desafíos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similares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nuestro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futuro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laboral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.​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520658" y="6796731"/>
            <a:ext cx="1142373" cy="11423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830047" y="6490618"/>
            <a:ext cx="8926275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Factibilidad de desarrollo del Proyecto APT​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47387" y="7100389"/>
            <a:ext cx="10411913" cy="208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 la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experiencia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haber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desarrollado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un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portafolio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la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salida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intermedia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sentimos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más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seguros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equipo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para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afrontar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este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desafío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Tenemos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cuenta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las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fases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análisis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diseño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implementación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pruebas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documentación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para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gestionar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y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estructurar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este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proyecto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forma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ordenada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y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óptima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.​</a:t>
            </a:r>
          </a:p>
        </p:txBody>
      </p:sp>
      <p:sp>
        <p:nvSpPr>
          <p:cNvPr id="16" name="Freeform 16"/>
          <p:cNvSpPr/>
          <p:nvPr/>
        </p:nvSpPr>
        <p:spPr>
          <a:xfrm>
            <a:off x="5706083" y="3708304"/>
            <a:ext cx="771522" cy="742064"/>
          </a:xfrm>
          <a:custGeom>
            <a:avLst/>
            <a:gdLst/>
            <a:ahLst/>
            <a:cxnLst/>
            <a:rect l="l" t="t" r="r" b="b"/>
            <a:pathLst>
              <a:path w="771522" h="742064">
                <a:moveTo>
                  <a:pt x="0" y="0"/>
                </a:moveTo>
                <a:lnTo>
                  <a:pt x="771522" y="0"/>
                </a:lnTo>
                <a:lnTo>
                  <a:pt x="771522" y="742064"/>
                </a:lnTo>
                <a:lnTo>
                  <a:pt x="0" y="7420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5646001" y="6956715"/>
            <a:ext cx="811939" cy="822406"/>
          </a:xfrm>
          <a:custGeom>
            <a:avLst/>
            <a:gdLst/>
            <a:ahLst/>
            <a:cxnLst/>
            <a:rect l="l" t="t" r="r" b="b"/>
            <a:pathLst>
              <a:path w="811939" h="822406">
                <a:moveTo>
                  <a:pt x="0" y="0"/>
                </a:moveTo>
                <a:lnTo>
                  <a:pt x="811939" y="0"/>
                </a:lnTo>
                <a:lnTo>
                  <a:pt x="811939" y="822406"/>
                </a:lnTo>
                <a:lnTo>
                  <a:pt x="0" y="8224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34285" y="3192699"/>
            <a:ext cx="0" cy="4676296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81159" y="9258299"/>
            <a:ext cx="10007925" cy="3112239"/>
            <a:chOff x="0" y="0"/>
            <a:chExt cx="13343898" cy="4149651"/>
          </a:xfrm>
        </p:grpSpPr>
        <p:sp>
          <p:nvSpPr>
            <p:cNvPr id="4" name="Freeform 4"/>
            <p:cNvSpPr/>
            <p:nvPr/>
          </p:nvSpPr>
          <p:spPr>
            <a:xfrm>
              <a:off x="0" y="658716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Freeform 5"/>
            <p:cNvSpPr/>
            <p:nvPr/>
          </p:nvSpPr>
          <p:spPr>
            <a:xfrm>
              <a:off x="459415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9194248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391497" y="2142093"/>
            <a:ext cx="7558504" cy="6632846"/>
            <a:chOff x="0" y="-38100"/>
            <a:chExt cx="1990717" cy="17469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90717" cy="1708822"/>
            </a:xfrm>
            <a:custGeom>
              <a:avLst/>
              <a:gdLst/>
              <a:ahLst/>
              <a:cxnLst/>
              <a:rect l="l" t="t" r="r" b="b"/>
              <a:pathLst>
                <a:path w="1990717" h="1708822">
                  <a:moveTo>
                    <a:pt x="52238" y="0"/>
                  </a:moveTo>
                  <a:lnTo>
                    <a:pt x="1938480" y="0"/>
                  </a:lnTo>
                  <a:cubicBezTo>
                    <a:pt x="1952334" y="0"/>
                    <a:pt x="1965621" y="5504"/>
                    <a:pt x="1975417" y="15300"/>
                  </a:cubicBezTo>
                  <a:cubicBezTo>
                    <a:pt x="1985214" y="25096"/>
                    <a:pt x="1990717" y="38383"/>
                    <a:pt x="1990717" y="52238"/>
                  </a:cubicBezTo>
                  <a:lnTo>
                    <a:pt x="1990717" y="1656585"/>
                  </a:lnTo>
                  <a:cubicBezTo>
                    <a:pt x="1990717" y="1670439"/>
                    <a:pt x="1985214" y="1683726"/>
                    <a:pt x="1975417" y="1693522"/>
                  </a:cubicBezTo>
                  <a:cubicBezTo>
                    <a:pt x="1965621" y="1703319"/>
                    <a:pt x="1952334" y="1708822"/>
                    <a:pt x="1938480" y="1708822"/>
                  </a:cubicBezTo>
                  <a:lnTo>
                    <a:pt x="52238" y="1708822"/>
                  </a:lnTo>
                  <a:cubicBezTo>
                    <a:pt x="23388" y="1708822"/>
                    <a:pt x="0" y="1685435"/>
                    <a:pt x="0" y="1656585"/>
                  </a:cubicBezTo>
                  <a:lnTo>
                    <a:pt x="0" y="52238"/>
                  </a:lnTo>
                  <a:cubicBezTo>
                    <a:pt x="0" y="38383"/>
                    <a:pt x="5504" y="25096"/>
                    <a:pt x="15300" y="15300"/>
                  </a:cubicBezTo>
                  <a:cubicBezTo>
                    <a:pt x="25096" y="5504"/>
                    <a:pt x="38383" y="0"/>
                    <a:pt x="52238" y="0"/>
                  </a:cubicBez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90717" cy="1746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362033" y="2432804"/>
            <a:ext cx="4026851" cy="1907771"/>
            <a:chOff x="0" y="0"/>
            <a:chExt cx="5369132" cy="2543694"/>
          </a:xfrm>
        </p:grpSpPr>
        <p:sp>
          <p:nvSpPr>
            <p:cNvPr id="11" name="Freeform 11"/>
            <p:cNvSpPr/>
            <p:nvPr/>
          </p:nvSpPr>
          <p:spPr>
            <a:xfrm>
              <a:off x="1886453" y="0"/>
              <a:ext cx="1596226" cy="1613832"/>
            </a:xfrm>
            <a:custGeom>
              <a:avLst/>
              <a:gdLst/>
              <a:ahLst/>
              <a:cxnLst/>
              <a:rect l="l" t="t" r="r" b="b"/>
              <a:pathLst>
                <a:path w="1596226" h="1613832">
                  <a:moveTo>
                    <a:pt x="0" y="0"/>
                  </a:moveTo>
                  <a:lnTo>
                    <a:pt x="1596226" y="0"/>
                  </a:lnTo>
                  <a:lnTo>
                    <a:pt x="1596226" y="1613832"/>
                  </a:lnTo>
                  <a:lnTo>
                    <a:pt x="0" y="1613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050902"/>
              <a:ext cx="5369132" cy="492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7"/>
                </a:lnSpc>
                <a:spcBef>
                  <a:spcPct val="0"/>
                </a:spcBef>
              </a:pPr>
              <a:r>
                <a:rPr lang="en-US" sz="2215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COMPETENCIAS GENERALES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9205" y="2142093"/>
            <a:ext cx="7558504" cy="6632846"/>
            <a:chOff x="0" y="-38100"/>
            <a:chExt cx="1990717" cy="17469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90717" cy="1708822"/>
            </a:xfrm>
            <a:custGeom>
              <a:avLst/>
              <a:gdLst/>
              <a:ahLst/>
              <a:cxnLst/>
              <a:rect l="l" t="t" r="r" b="b"/>
              <a:pathLst>
                <a:path w="1990717" h="1708822">
                  <a:moveTo>
                    <a:pt x="52238" y="0"/>
                  </a:moveTo>
                  <a:lnTo>
                    <a:pt x="1938480" y="0"/>
                  </a:lnTo>
                  <a:cubicBezTo>
                    <a:pt x="1952334" y="0"/>
                    <a:pt x="1965621" y="5504"/>
                    <a:pt x="1975417" y="15300"/>
                  </a:cubicBezTo>
                  <a:cubicBezTo>
                    <a:pt x="1985214" y="25096"/>
                    <a:pt x="1990717" y="38383"/>
                    <a:pt x="1990717" y="52238"/>
                  </a:cubicBezTo>
                  <a:lnTo>
                    <a:pt x="1990717" y="1656585"/>
                  </a:lnTo>
                  <a:cubicBezTo>
                    <a:pt x="1990717" y="1670439"/>
                    <a:pt x="1985214" y="1683726"/>
                    <a:pt x="1975417" y="1693522"/>
                  </a:cubicBezTo>
                  <a:cubicBezTo>
                    <a:pt x="1965621" y="1703319"/>
                    <a:pt x="1952334" y="1708822"/>
                    <a:pt x="1938480" y="1708822"/>
                  </a:cubicBezTo>
                  <a:lnTo>
                    <a:pt x="52238" y="1708822"/>
                  </a:lnTo>
                  <a:cubicBezTo>
                    <a:pt x="23388" y="1708822"/>
                    <a:pt x="0" y="1685435"/>
                    <a:pt x="0" y="1656585"/>
                  </a:cubicBezTo>
                  <a:lnTo>
                    <a:pt x="0" y="52238"/>
                  </a:lnTo>
                  <a:cubicBezTo>
                    <a:pt x="0" y="38383"/>
                    <a:pt x="5504" y="25096"/>
                    <a:pt x="15300" y="15300"/>
                  </a:cubicBezTo>
                  <a:cubicBezTo>
                    <a:pt x="25096" y="5504"/>
                    <a:pt x="38383" y="0"/>
                    <a:pt x="52238" y="0"/>
                  </a:cubicBez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990717" cy="1746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517313" y="2490250"/>
            <a:ext cx="4266882" cy="1905906"/>
            <a:chOff x="0" y="0"/>
            <a:chExt cx="5689176" cy="254120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2053117"/>
              <a:ext cx="5689176" cy="488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7"/>
                </a:lnSpc>
                <a:spcBef>
                  <a:spcPct val="0"/>
                </a:spcBef>
              </a:pPr>
              <a:r>
                <a:rPr lang="en-US" sz="2215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COMPETENCIAS ESPECIALIDAD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99737" y="0"/>
              <a:ext cx="1489702" cy="1616047"/>
            </a:xfrm>
            <a:custGeom>
              <a:avLst/>
              <a:gdLst/>
              <a:ahLst/>
              <a:cxnLst/>
              <a:rect l="l" t="t" r="r" b="b"/>
              <a:pathLst>
                <a:path w="1489702" h="1616047">
                  <a:moveTo>
                    <a:pt x="0" y="0"/>
                  </a:moveTo>
                  <a:lnTo>
                    <a:pt x="1489702" y="0"/>
                  </a:lnTo>
                  <a:lnTo>
                    <a:pt x="1489702" y="1616047"/>
                  </a:lnTo>
                  <a:lnTo>
                    <a:pt x="0" y="1616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693018" y="4721799"/>
            <a:ext cx="7364879" cy="418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378" lvl="1" indent="-239189" algn="l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olver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situaciones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problemáticas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mundo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laboral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utilizando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elementos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la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estadística</a:t>
            </a:r>
            <a:r>
              <a:rPr lang="en-US" sz="2215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descriptiva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para la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generación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reportes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tipo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dashboard. ​​</a:t>
            </a:r>
          </a:p>
          <a:p>
            <a:pPr algn="l">
              <a:lnSpc>
                <a:spcPts val="3057"/>
              </a:lnSpc>
              <a:spcBef>
                <a:spcPct val="0"/>
              </a:spcBef>
            </a:pPr>
            <a:endParaRPr lang="en-US" sz="2215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78378" lvl="1" indent="-239189" algn="l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Desarrollar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habilidad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gestionar</a:t>
            </a:r>
            <a:r>
              <a:rPr lang="en-US" sz="2215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planificar</a:t>
            </a:r>
            <a:r>
              <a:rPr lang="en-US" sz="2215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,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coordinar</a:t>
            </a:r>
            <a:r>
              <a:rPr lang="en-US" sz="2215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y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supervisar</a:t>
            </a:r>
            <a:r>
              <a:rPr lang="en-US" sz="2215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proyectos</a:t>
            </a:r>
            <a:r>
              <a:rPr lang="en-US" sz="2215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informáticos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asegurando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que se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cumplan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proyecto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y se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realicen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ajustes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según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las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necesidades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cliente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endParaRPr lang="en-US" sz="2215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452255" y="775230"/>
            <a:ext cx="1271643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COMPETENCIAS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4834825"/>
            <a:ext cx="7244108" cy="342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378" lvl="1" indent="-239189" algn="l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Desarr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ollar</a:t>
            </a:r>
            <a:r>
              <a:rPr lang="en-US" sz="2215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una</a:t>
            </a:r>
            <a:r>
              <a:rPr lang="en-US" sz="2215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solución</a:t>
            </a:r>
            <a:r>
              <a:rPr lang="en-US" sz="2215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software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implementando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técnicas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para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sistematizar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gestión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agenda,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inventario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venta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productos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asegurando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logro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la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empresa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​​</a:t>
            </a:r>
          </a:p>
          <a:p>
            <a:pPr algn="l">
              <a:lnSpc>
                <a:spcPts val="3057"/>
              </a:lnSpc>
              <a:spcBef>
                <a:spcPct val="0"/>
              </a:spcBef>
            </a:pPr>
            <a:endParaRPr lang="en-US" sz="2215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78378" lvl="1" indent="-239189" algn="l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Construir</a:t>
            </a:r>
            <a:r>
              <a:rPr lang="en-US" sz="2215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modelos</a:t>
            </a:r>
            <a:r>
              <a:rPr lang="en-US" sz="2215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datos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para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soportar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requerimientos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la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empresa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y que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además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se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apegue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 un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diseño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escalable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tiempo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endParaRPr lang="en-US" sz="2215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04471" y="-3488920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209" y="1491099"/>
            <a:ext cx="8178859" cy="7767201"/>
            <a:chOff x="0" y="0"/>
            <a:chExt cx="812800" cy="771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771890"/>
            </a:xfrm>
            <a:custGeom>
              <a:avLst/>
              <a:gdLst/>
              <a:ahLst/>
              <a:cxnLst/>
              <a:rect l="l" t="t" r="r" b="b"/>
              <a:pathLst>
                <a:path w="812800" h="771890">
                  <a:moveTo>
                    <a:pt x="406400" y="0"/>
                  </a:moveTo>
                  <a:lnTo>
                    <a:pt x="812800" y="771890"/>
                  </a:lnTo>
                  <a:lnTo>
                    <a:pt x="0" y="77189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00" y="320278"/>
              <a:ext cx="558800" cy="396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543546" y="715667"/>
            <a:ext cx="17904332" cy="8542633"/>
            <a:chOff x="0" y="-38100"/>
            <a:chExt cx="879709" cy="4197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9709" cy="381633"/>
            </a:xfrm>
            <a:custGeom>
              <a:avLst/>
              <a:gdLst/>
              <a:ahLst/>
              <a:cxnLst/>
              <a:rect l="l" t="t" r="r" b="b"/>
              <a:pathLst>
                <a:path w="879709" h="381633">
                  <a:moveTo>
                    <a:pt x="676509" y="0"/>
                  </a:moveTo>
                  <a:lnTo>
                    <a:pt x="0" y="0"/>
                  </a:lnTo>
                  <a:lnTo>
                    <a:pt x="203200" y="381633"/>
                  </a:lnTo>
                  <a:lnTo>
                    <a:pt x="879709" y="381633"/>
                  </a:lnTo>
                  <a:lnTo>
                    <a:pt x="676509" y="0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676509" cy="419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22161" y="7335045"/>
            <a:ext cx="19771608" cy="497718"/>
            <a:chOff x="0" y="-38100"/>
            <a:chExt cx="5207337" cy="1310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07337" cy="92986"/>
            </a:xfrm>
            <a:custGeom>
              <a:avLst/>
              <a:gdLst/>
              <a:ahLst/>
              <a:cxnLst/>
              <a:rect l="l" t="t" r="r" b="b"/>
              <a:pathLst>
                <a:path w="5207337" h="92986">
                  <a:moveTo>
                    <a:pt x="0" y="0"/>
                  </a:moveTo>
                  <a:lnTo>
                    <a:pt x="5207337" y="0"/>
                  </a:lnTo>
                  <a:lnTo>
                    <a:pt x="5207337" y="92986"/>
                  </a:lnTo>
                  <a:lnTo>
                    <a:pt x="0" y="92986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207337" cy="13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09" y="7688102"/>
            <a:ext cx="8178859" cy="1570198"/>
            <a:chOff x="0" y="-38100"/>
            <a:chExt cx="2154103" cy="4135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54103" cy="375450"/>
            </a:xfrm>
            <a:custGeom>
              <a:avLst/>
              <a:gdLst/>
              <a:ahLst/>
              <a:cxnLst/>
              <a:rect l="l" t="t" r="r" b="b"/>
              <a:pathLst>
                <a:path w="2154103" h="375450">
                  <a:moveTo>
                    <a:pt x="203200" y="0"/>
                  </a:moveTo>
                  <a:lnTo>
                    <a:pt x="1950903" y="0"/>
                  </a:lnTo>
                  <a:lnTo>
                    <a:pt x="2154103" y="375450"/>
                  </a:lnTo>
                  <a:lnTo>
                    <a:pt x="0" y="3754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000" y="-38100"/>
              <a:ext cx="1900103" cy="41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242247" y="1494669"/>
            <a:ext cx="1694784" cy="1548869"/>
            <a:chOff x="0" y="0"/>
            <a:chExt cx="812800" cy="74282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742821"/>
            </a:xfrm>
            <a:custGeom>
              <a:avLst/>
              <a:gdLst/>
              <a:ahLst/>
              <a:cxnLst/>
              <a:rect l="l" t="t" r="r" b="b"/>
              <a:pathLst>
                <a:path w="812800" h="742821">
                  <a:moveTo>
                    <a:pt x="406400" y="0"/>
                  </a:moveTo>
                  <a:lnTo>
                    <a:pt x="812800" y="742821"/>
                  </a:lnTo>
                  <a:lnTo>
                    <a:pt x="0" y="74282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DDC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7000" y="306781"/>
              <a:ext cx="558800" cy="3829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470137" y="2898245"/>
            <a:ext cx="3239003" cy="1580230"/>
            <a:chOff x="0" y="-38100"/>
            <a:chExt cx="853071" cy="41619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3071" cy="378092"/>
            </a:xfrm>
            <a:custGeom>
              <a:avLst/>
              <a:gdLst/>
              <a:ahLst/>
              <a:cxnLst/>
              <a:rect l="l" t="t" r="r" b="b"/>
              <a:pathLst>
                <a:path w="853071" h="378092">
                  <a:moveTo>
                    <a:pt x="203200" y="0"/>
                  </a:moveTo>
                  <a:lnTo>
                    <a:pt x="649871" y="0"/>
                  </a:lnTo>
                  <a:lnTo>
                    <a:pt x="853071" y="378092"/>
                  </a:lnTo>
                  <a:lnTo>
                    <a:pt x="0" y="37809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7000" y="-38100"/>
              <a:ext cx="599071" cy="416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69258" y="2898245"/>
            <a:ext cx="19771608" cy="497718"/>
            <a:chOff x="0" y="-38100"/>
            <a:chExt cx="5207337" cy="13108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207337" cy="92986"/>
            </a:xfrm>
            <a:custGeom>
              <a:avLst/>
              <a:gdLst/>
              <a:ahLst/>
              <a:cxnLst/>
              <a:rect l="l" t="t" r="r" b="b"/>
              <a:pathLst>
                <a:path w="5207337" h="92986">
                  <a:moveTo>
                    <a:pt x="0" y="0"/>
                  </a:moveTo>
                  <a:lnTo>
                    <a:pt x="5207337" y="0"/>
                  </a:lnTo>
                  <a:lnTo>
                    <a:pt x="5207337" y="92986"/>
                  </a:lnTo>
                  <a:lnTo>
                    <a:pt x="0" y="92986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5207337" cy="13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758648" y="4352864"/>
            <a:ext cx="4748917" cy="1560548"/>
            <a:chOff x="0" y="-38100"/>
            <a:chExt cx="1250744" cy="41100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50744" cy="372909"/>
            </a:xfrm>
            <a:custGeom>
              <a:avLst/>
              <a:gdLst/>
              <a:ahLst/>
              <a:cxnLst/>
              <a:rect l="l" t="t" r="r" b="b"/>
              <a:pathLst>
                <a:path w="1250744" h="372909">
                  <a:moveTo>
                    <a:pt x="203200" y="0"/>
                  </a:moveTo>
                  <a:lnTo>
                    <a:pt x="1047544" y="0"/>
                  </a:lnTo>
                  <a:lnTo>
                    <a:pt x="1250744" y="372909"/>
                  </a:lnTo>
                  <a:lnTo>
                    <a:pt x="0" y="37290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7000" y="-38100"/>
              <a:ext cx="996744" cy="411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22161" y="4333182"/>
            <a:ext cx="19771608" cy="497718"/>
            <a:chOff x="0" y="-38100"/>
            <a:chExt cx="5207337" cy="1310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207337" cy="92986"/>
            </a:xfrm>
            <a:custGeom>
              <a:avLst/>
              <a:gdLst/>
              <a:ahLst/>
              <a:cxnLst/>
              <a:rect l="l" t="t" r="r" b="b"/>
              <a:pathLst>
                <a:path w="5207337" h="92986">
                  <a:moveTo>
                    <a:pt x="0" y="0"/>
                  </a:moveTo>
                  <a:lnTo>
                    <a:pt x="5207337" y="0"/>
                  </a:lnTo>
                  <a:lnTo>
                    <a:pt x="5207337" y="92986"/>
                  </a:lnTo>
                  <a:lnTo>
                    <a:pt x="0" y="92986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5207337" cy="13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14023" y="5835426"/>
            <a:ext cx="6338943" cy="1644280"/>
            <a:chOff x="0" y="-38100"/>
            <a:chExt cx="1669516" cy="43306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669516" cy="394961"/>
            </a:xfrm>
            <a:custGeom>
              <a:avLst/>
              <a:gdLst/>
              <a:ahLst/>
              <a:cxnLst/>
              <a:rect l="l" t="t" r="r" b="b"/>
              <a:pathLst>
                <a:path w="1669516" h="394961">
                  <a:moveTo>
                    <a:pt x="203200" y="0"/>
                  </a:moveTo>
                  <a:lnTo>
                    <a:pt x="1466316" y="0"/>
                  </a:lnTo>
                  <a:lnTo>
                    <a:pt x="1669516" y="394961"/>
                  </a:lnTo>
                  <a:lnTo>
                    <a:pt x="0" y="39496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27000" y="-38100"/>
              <a:ext cx="1415516" cy="433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22161" y="5768119"/>
            <a:ext cx="19771608" cy="497718"/>
            <a:chOff x="0" y="-38100"/>
            <a:chExt cx="5207337" cy="13108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207337" cy="92986"/>
            </a:xfrm>
            <a:custGeom>
              <a:avLst/>
              <a:gdLst/>
              <a:ahLst/>
              <a:cxnLst/>
              <a:rect l="l" t="t" r="r" b="b"/>
              <a:pathLst>
                <a:path w="5207337" h="92986">
                  <a:moveTo>
                    <a:pt x="0" y="0"/>
                  </a:moveTo>
                  <a:lnTo>
                    <a:pt x="5207337" y="0"/>
                  </a:lnTo>
                  <a:lnTo>
                    <a:pt x="5207337" y="92986"/>
                  </a:lnTo>
                  <a:lnTo>
                    <a:pt x="0" y="92986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5207337" cy="13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028700" y="457818"/>
            <a:ext cx="9795268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22"/>
              </a:lnSpc>
              <a:spcBef>
                <a:spcPct val="0"/>
              </a:spcBef>
            </a:pPr>
            <a:r>
              <a:rPr lang="en-US" sz="6268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OBJETIVOS GENERALES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893051" y="2142002"/>
            <a:ext cx="384548" cy="77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87"/>
              </a:lnSpc>
              <a:spcBef>
                <a:spcPct val="0"/>
              </a:spcBef>
            </a:pPr>
            <a:r>
              <a:rPr lang="en-US" sz="4550" b="1">
                <a:solidFill>
                  <a:srgbClr val="FFFFFF"/>
                </a:solidFill>
                <a:latin typeface="DM Sans Bold"/>
                <a:ea typeface="DM Sans Bold"/>
                <a:cs typeface="DM Sans Bold"/>
              </a:rPr>
              <a:t>S</a:t>
            </a:r>
            <a:endParaRPr lang="en-US" sz="4556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3856643" y="5011875"/>
            <a:ext cx="457364" cy="75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87"/>
              </a:lnSpc>
              <a:spcBef>
                <a:spcPct val="0"/>
              </a:spcBef>
            </a:pPr>
            <a:r>
              <a:rPr lang="en-US" sz="4556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897810" y="6427762"/>
            <a:ext cx="375029" cy="804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3"/>
              </a:lnSpc>
              <a:spcBef>
                <a:spcPct val="0"/>
              </a:spcBef>
            </a:pPr>
            <a:r>
              <a:rPr lang="en-US" sz="472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809149" y="3576938"/>
            <a:ext cx="552351" cy="75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87"/>
              </a:lnSpc>
              <a:spcBef>
                <a:spcPct val="0"/>
              </a:spcBef>
            </a:pPr>
            <a:r>
              <a:rPr lang="en-US" sz="4556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969372" y="8100522"/>
            <a:ext cx="303467" cy="804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3"/>
              </a:lnSpc>
              <a:spcBef>
                <a:spcPct val="0"/>
              </a:spcBef>
            </a:pPr>
            <a:r>
              <a:rPr lang="en-US" sz="472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271590" y="1651655"/>
            <a:ext cx="12177151" cy="118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3"/>
              </a:lnSpc>
              <a:spcBef>
                <a:spcPct val="0"/>
              </a:spcBef>
            </a:pPr>
            <a:r>
              <a:rPr lang="en-US" sz="22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Desarrollar un software incluyendo requerimientos funcionales y no funcionales necesarios para la gestión del salón de belleza, incluyendo la administración de citas, gestión de clientes, control de inventario, Marketplace y análisis estadísticos.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312050" y="3379881"/>
            <a:ext cx="11336182" cy="107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7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Alcanzar una adopción inicial de al menos el 80% de los usuarios en los primeros 3 meses de lanzamiento, midiendo el porcentaje de clientes que usan la plataforma y se han registrado en el sistema.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941735" y="4995793"/>
            <a:ext cx="10076812" cy="713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7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Asegurar que el software cumpla con las especificaciones funcionales y no funcionales, y que esté desplegado y listo para usarlo en 6 meses.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805035" y="6496725"/>
            <a:ext cx="9213512" cy="713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7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Mejorar la eficiencia en la gestión salón de belleza, reduciendo la gestión manual de citas, inventario, clientes, etc. ​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772285" y="8169485"/>
            <a:ext cx="8487015" cy="713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7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Este sistema debe estar completamente desplegado para su uso en un período de 6 meses.​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3552297" y="523875"/>
            <a:ext cx="11009952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OBJETIVOS ESPECIFICOS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681762" y="1755876"/>
            <a:ext cx="3976859" cy="3985595"/>
            <a:chOff x="0" y="-177568"/>
            <a:chExt cx="5302479" cy="5314120"/>
          </a:xfrm>
        </p:grpSpPr>
        <p:sp>
          <p:nvSpPr>
            <p:cNvPr id="6" name="Freeform 6"/>
            <p:cNvSpPr/>
            <p:nvPr/>
          </p:nvSpPr>
          <p:spPr>
            <a:xfrm>
              <a:off x="0" y="4665502"/>
              <a:ext cx="5302479" cy="471050"/>
            </a:xfrm>
            <a:custGeom>
              <a:avLst/>
              <a:gdLst/>
              <a:ahLst/>
              <a:cxnLst/>
              <a:rect l="l" t="t" r="r" b="b"/>
              <a:pathLst>
                <a:path w="5302479" h="471050">
                  <a:moveTo>
                    <a:pt x="0" y="0"/>
                  </a:moveTo>
                  <a:lnTo>
                    <a:pt x="5302479" y="0"/>
                  </a:lnTo>
                  <a:lnTo>
                    <a:pt x="5302479" y="471050"/>
                  </a:lnTo>
                  <a:lnTo>
                    <a:pt x="0" y="471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6740" b="-5580"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27939" y="-177568"/>
              <a:ext cx="5274539" cy="4822034"/>
              <a:chOff x="0" y="-38100"/>
              <a:chExt cx="1131733" cy="103464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33" cy="996541"/>
              </a:xfrm>
              <a:custGeom>
                <a:avLst/>
                <a:gdLst/>
                <a:ahLst/>
                <a:cxnLst/>
                <a:rect l="l" t="t" r="r" b="b"/>
                <a:pathLst>
                  <a:path w="1131733" h="996541">
                    <a:moveTo>
                      <a:pt x="0" y="0"/>
                    </a:moveTo>
                    <a:lnTo>
                      <a:pt x="1131733" y="0"/>
                    </a:lnTo>
                    <a:lnTo>
                      <a:pt x="1131733" y="996541"/>
                    </a:lnTo>
                    <a:lnTo>
                      <a:pt x="0" y="996541"/>
                    </a:lnTo>
                    <a:close/>
                  </a:path>
                </a:pathLst>
              </a:custGeom>
              <a:solidFill>
                <a:srgbClr val="CFF4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131733" cy="1034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94692" y="2206205"/>
              <a:ext cx="4913095" cy="2191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67"/>
                </a:lnSpc>
                <a:spcBef>
                  <a:spcPct val="0"/>
                </a:spcBef>
              </a:pPr>
              <a:r>
                <a:rPr lang="en-US" sz="1933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Desarrollar e implementar un sistema de agendamiento en línea que permita a los clientes reservar citas de manera eficiente.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94692" y="276832"/>
              <a:ext cx="4913095" cy="1565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73"/>
                </a:lnSpc>
                <a:spcBef>
                  <a:spcPct val="0"/>
                </a:spcBef>
              </a:pPr>
              <a:r>
                <a:rPr lang="en-US" sz="3459" b="1">
                  <a:solidFill>
                    <a:srgbClr val="0071C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Agendamiento de clientes​</a:t>
              </a:r>
            </a:p>
          </p:txBody>
        </p:sp>
        <p:sp>
          <p:nvSpPr>
            <p:cNvPr id="12" name="AutoShape 12"/>
            <p:cNvSpPr/>
            <p:nvPr/>
          </p:nvSpPr>
          <p:spPr>
            <a:xfrm flipH="1" flipV="1">
              <a:off x="503210" y="2036021"/>
              <a:ext cx="4296059" cy="0"/>
            </a:xfrm>
            <a:prstGeom prst="line">
              <a:avLst/>
            </a:prstGeom>
            <a:ln w="46767" cap="flat">
              <a:solidFill>
                <a:srgbClr val="051D4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069490" y="1755876"/>
            <a:ext cx="3976859" cy="3985595"/>
            <a:chOff x="0" y="-177568"/>
            <a:chExt cx="5302479" cy="5314120"/>
          </a:xfrm>
        </p:grpSpPr>
        <p:sp>
          <p:nvSpPr>
            <p:cNvPr id="14" name="Freeform 14"/>
            <p:cNvSpPr/>
            <p:nvPr/>
          </p:nvSpPr>
          <p:spPr>
            <a:xfrm>
              <a:off x="0" y="4665502"/>
              <a:ext cx="5302479" cy="471050"/>
            </a:xfrm>
            <a:custGeom>
              <a:avLst/>
              <a:gdLst/>
              <a:ahLst/>
              <a:cxnLst/>
              <a:rect l="l" t="t" r="r" b="b"/>
              <a:pathLst>
                <a:path w="5302479" h="471050">
                  <a:moveTo>
                    <a:pt x="0" y="0"/>
                  </a:moveTo>
                  <a:lnTo>
                    <a:pt x="5302479" y="0"/>
                  </a:lnTo>
                  <a:lnTo>
                    <a:pt x="5302479" y="471050"/>
                  </a:lnTo>
                  <a:lnTo>
                    <a:pt x="0" y="471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6740" b="-5580"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27939" y="-177568"/>
              <a:ext cx="5274539" cy="4822034"/>
              <a:chOff x="0" y="-38100"/>
              <a:chExt cx="1131733" cy="103464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31733" cy="996541"/>
              </a:xfrm>
              <a:custGeom>
                <a:avLst/>
                <a:gdLst/>
                <a:ahLst/>
                <a:cxnLst/>
                <a:rect l="l" t="t" r="r" b="b"/>
                <a:pathLst>
                  <a:path w="1131733" h="996541">
                    <a:moveTo>
                      <a:pt x="0" y="0"/>
                    </a:moveTo>
                    <a:lnTo>
                      <a:pt x="1131733" y="0"/>
                    </a:lnTo>
                    <a:lnTo>
                      <a:pt x="1131733" y="996541"/>
                    </a:lnTo>
                    <a:lnTo>
                      <a:pt x="0" y="996541"/>
                    </a:lnTo>
                    <a:close/>
                  </a:path>
                </a:pathLst>
              </a:custGeom>
              <a:solidFill>
                <a:srgbClr val="CFF4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131733" cy="1034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94692" y="2206205"/>
              <a:ext cx="4913095" cy="1746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67"/>
                </a:lnSpc>
                <a:spcBef>
                  <a:spcPct val="0"/>
                </a:spcBef>
              </a:pPr>
              <a:r>
                <a:rPr lang="en-US" sz="1933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Configurar un módulo CRM que permita segmentar y personalizar las interacciones con los clientes.​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94692" y="276832"/>
              <a:ext cx="4913095" cy="1565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73"/>
                </a:lnSpc>
                <a:spcBef>
                  <a:spcPct val="0"/>
                </a:spcBef>
              </a:pPr>
              <a:r>
                <a:rPr lang="en-US" sz="3459" b="1">
                  <a:solidFill>
                    <a:srgbClr val="0071C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Personalización del servicio​</a:t>
              </a:r>
            </a:p>
          </p:txBody>
        </p:sp>
        <p:sp>
          <p:nvSpPr>
            <p:cNvPr id="20" name="AutoShape 20"/>
            <p:cNvSpPr/>
            <p:nvPr/>
          </p:nvSpPr>
          <p:spPr>
            <a:xfrm flipH="1" flipV="1">
              <a:off x="503210" y="2036021"/>
              <a:ext cx="4296059" cy="0"/>
            </a:xfrm>
            <a:prstGeom prst="line">
              <a:avLst/>
            </a:prstGeom>
            <a:ln w="46767" cap="flat">
              <a:solidFill>
                <a:srgbClr val="051D4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455924" y="1755876"/>
            <a:ext cx="3976859" cy="3985595"/>
            <a:chOff x="0" y="-177568"/>
            <a:chExt cx="5302479" cy="5314120"/>
          </a:xfrm>
        </p:grpSpPr>
        <p:sp>
          <p:nvSpPr>
            <p:cNvPr id="22" name="Freeform 22"/>
            <p:cNvSpPr/>
            <p:nvPr/>
          </p:nvSpPr>
          <p:spPr>
            <a:xfrm>
              <a:off x="0" y="4665502"/>
              <a:ext cx="5302479" cy="471050"/>
            </a:xfrm>
            <a:custGeom>
              <a:avLst/>
              <a:gdLst/>
              <a:ahLst/>
              <a:cxnLst/>
              <a:rect l="l" t="t" r="r" b="b"/>
              <a:pathLst>
                <a:path w="5302479" h="471050">
                  <a:moveTo>
                    <a:pt x="0" y="0"/>
                  </a:moveTo>
                  <a:lnTo>
                    <a:pt x="5302479" y="0"/>
                  </a:lnTo>
                  <a:lnTo>
                    <a:pt x="5302479" y="471050"/>
                  </a:lnTo>
                  <a:lnTo>
                    <a:pt x="0" y="471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6740" b="-5580"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27939" y="-177568"/>
              <a:ext cx="5274539" cy="4822034"/>
              <a:chOff x="0" y="-38100"/>
              <a:chExt cx="1131733" cy="103464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131733" cy="996541"/>
              </a:xfrm>
              <a:custGeom>
                <a:avLst/>
                <a:gdLst/>
                <a:ahLst/>
                <a:cxnLst/>
                <a:rect l="l" t="t" r="r" b="b"/>
                <a:pathLst>
                  <a:path w="1131733" h="996541">
                    <a:moveTo>
                      <a:pt x="0" y="0"/>
                    </a:moveTo>
                    <a:lnTo>
                      <a:pt x="1131733" y="0"/>
                    </a:lnTo>
                    <a:lnTo>
                      <a:pt x="1131733" y="996541"/>
                    </a:lnTo>
                    <a:lnTo>
                      <a:pt x="0" y="996541"/>
                    </a:lnTo>
                    <a:close/>
                  </a:path>
                </a:pathLst>
              </a:custGeom>
              <a:solidFill>
                <a:srgbClr val="CFF4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131733" cy="1034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94692" y="2206205"/>
              <a:ext cx="4913095" cy="1746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67"/>
                </a:lnSpc>
                <a:spcBef>
                  <a:spcPct val="0"/>
                </a:spcBef>
              </a:pPr>
              <a:r>
                <a:rPr lang="en-US" sz="1933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Implementar un sistema de soporte en línea, incluyendo chat en vivo, para resolver las consultas de los usuarios.​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4692" y="276832"/>
              <a:ext cx="4913095" cy="1565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73"/>
                </a:lnSpc>
                <a:spcBef>
                  <a:spcPct val="0"/>
                </a:spcBef>
              </a:pPr>
              <a:r>
                <a:rPr lang="en-US" sz="3459" b="1">
                  <a:solidFill>
                    <a:srgbClr val="0071C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Atención al cliente​</a:t>
              </a:r>
            </a:p>
          </p:txBody>
        </p:sp>
        <p:sp>
          <p:nvSpPr>
            <p:cNvPr id="28" name="AutoShape 28"/>
            <p:cNvSpPr/>
            <p:nvPr/>
          </p:nvSpPr>
          <p:spPr>
            <a:xfrm flipH="1" flipV="1">
              <a:off x="503210" y="2036021"/>
              <a:ext cx="4296059" cy="0"/>
            </a:xfrm>
            <a:prstGeom prst="line">
              <a:avLst/>
            </a:prstGeom>
            <a:ln w="46767" cap="flat">
              <a:solidFill>
                <a:srgbClr val="051D4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9" name="Freeform 29"/>
          <p:cNvSpPr/>
          <p:nvPr/>
        </p:nvSpPr>
        <p:spPr>
          <a:xfrm>
            <a:off x="2683056" y="9465741"/>
            <a:ext cx="3976859" cy="376019"/>
          </a:xfrm>
          <a:custGeom>
            <a:avLst/>
            <a:gdLst/>
            <a:ahLst/>
            <a:cxnLst/>
            <a:rect l="l" t="t" r="r" b="b"/>
            <a:pathLst>
              <a:path w="3976859" h="376019">
                <a:moveTo>
                  <a:pt x="0" y="0"/>
                </a:moveTo>
                <a:lnTo>
                  <a:pt x="3976859" y="0"/>
                </a:lnTo>
                <a:lnTo>
                  <a:pt x="3976859" y="376019"/>
                </a:lnTo>
                <a:lnTo>
                  <a:pt x="0" y="376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6660" b="-2220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0" name="Group 30"/>
          <p:cNvGrpSpPr/>
          <p:nvPr/>
        </p:nvGrpSpPr>
        <p:grpSpPr>
          <a:xfrm>
            <a:off x="2704011" y="5608289"/>
            <a:ext cx="3955904" cy="3857451"/>
            <a:chOff x="0" y="-38100"/>
            <a:chExt cx="1131733" cy="110356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31733" cy="1065467"/>
            </a:xfrm>
            <a:custGeom>
              <a:avLst/>
              <a:gdLst/>
              <a:ahLst/>
              <a:cxnLst/>
              <a:rect l="l" t="t" r="r" b="b"/>
              <a:pathLst>
                <a:path w="1131733" h="1065467">
                  <a:moveTo>
                    <a:pt x="0" y="0"/>
                  </a:moveTo>
                  <a:lnTo>
                    <a:pt x="1131733" y="0"/>
                  </a:lnTo>
                  <a:lnTo>
                    <a:pt x="1131733" y="1065467"/>
                  </a:lnTo>
                  <a:lnTo>
                    <a:pt x="0" y="106546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131733" cy="1103567"/>
            </a:xfrm>
            <a:prstGeom prst="rect">
              <a:avLst/>
            </a:prstGeom>
          </p:spPr>
          <p:txBody>
            <a:bodyPr lIns="46767" tIns="46767" rIns="46767" bIns="46767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824598" y="7344681"/>
            <a:ext cx="3684821" cy="171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7"/>
              </a:lnSpc>
              <a:spcBef>
                <a:spcPct val="0"/>
              </a:spcBef>
            </a:pP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Implementar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un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sistema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de control de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inventario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automático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que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reduzca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los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errores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esta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gestión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optimice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reposición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productos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tiempo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real.​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829075" y="5934802"/>
            <a:ext cx="3684821" cy="118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73"/>
              </a:lnSpc>
              <a:spcBef>
                <a:spcPct val="0"/>
              </a:spcBef>
            </a:pPr>
            <a:r>
              <a:rPr lang="en-US" sz="3459" b="1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 de Inventario​</a:t>
            </a:r>
          </a:p>
        </p:txBody>
      </p:sp>
      <p:sp>
        <p:nvSpPr>
          <p:cNvPr id="35" name="AutoShape 35"/>
          <p:cNvSpPr/>
          <p:nvPr/>
        </p:nvSpPr>
        <p:spPr>
          <a:xfrm flipH="1">
            <a:off x="3060464" y="7249431"/>
            <a:ext cx="3222044" cy="0"/>
          </a:xfrm>
          <a:prstGeom prst="line">
            <a:avLst/>
          </a:prstGeom>
          <a:ln w="38100" cap="flat">
            <a:solidFill>
              <a:srgbClr val="051D4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6" name="Freeform 36"/>
          <p:cNvSpPr/>
          <p:nvPr/>
        </p:nvSpPr>
        <p:spPr>
          <a:xfrm>
            <a:off x="7069490" y="9465741"/>
            <a:ext cx="3976859" cy="376019"/>
          </a:xfrm>
          <a:custGeom>
            <a:avLst/>
            <a:gdLst/>
            <a:ahLst/>
            <a:cxnLst/>
            <a:rect l="l" t="t" r="r" b="b"/>
            <a:pathLst>
              <a:path w="3976859" h="376019">
                <a:moveTo>
                  <a:pt x="0" y="0"/>
                </a:moveTo>
                <a:lnTo>
                  <a:pt x="3976859" y="0"/>
                </a:lnTo>
                <a:lnTo>
                  <a:pt x="3976859" y="376019"/>
                </a:lnTo>
                <a:lnTo>
                  <a:pt x="0" y="376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6660" b="-2220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7" name="Group 37"/>
          <p:cNvGrpSpPr/>
          <p:nvPr/>
        </p:nvGrpSpPr>
        <p:grpSpPr>
          <a:xfrm>
            <a:off x="7090445" y="5608289"/>
            <a:ext cx="3955904" cy="3840659"/>
            <a:chOff x="0" y="-38100"/>
            <a:chExt cx="1131733" cy="109876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31733" cy="1060663"/>
            </a:xfrm>
            <a:custGeom>
              <a:avLst/>
              <a:gdLst/>
              <a:ahLst/>
              <a:cxnLst/>
              <a:rect l="l" t="t" r="r" b="b"/>
              <a:pathLst>
                <a:path w="1131733" h="1060663">
                  <a:moveTo>
                    <a:pt x="0" y="0"/>
                  </a:moveTo>
                  <a:lnTo>
                    <a:pt x="1131733" y="0"/>
                  </a:lnTo>
                  <a:lnTo>
                    <a:pt x="1131733" y="1060663"/>
                  </a:lnTo>
                  <a:lnTo>
                    <a:pt x="0" y="1060663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131733" cy="1098763"/>
            </a:xfrm>
            <a:prstGeom prst="rect">
              <a:avLst/>
            </a:prstGeom>
          </p:spPr>
          <p:txBody>
            <a:bodyPr lIns="46767" tIns="46767" rIns="46767" bIns="46767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7214862" y="7454839"/>
            <a:ext cx="3684821" cy="1650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7"/>
              </a:lnSpc>
              <a:spcBef>
                <a:spcPct val="0"/>
              </a:spcBef>
            </a:pPr>
            <a:r>
              <a:rPr lang="en-US" sz="1933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Desplegar una función de Marketplace dentro del sistema que permita a los clientes comprar productos del salón a través de la plataforma.​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215509" y="5934802"/>
            <a:ext cx="3684821" cy="118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73"/>
              </a:lnSpc>
              <a:spcBef>
                <a:spcPct val="0"/>
              </a:spcBef>
            </a:pPr>
            <a:r>
              <a:rPr lang="en-US" sz="3459" b="1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Venta de productos​</a:t>
            </a:r>
          </a:p>
        </p:txBody>
      </p:sp>
      <p:sp>
        <p:nvSpPr>
          <p:cNvPr id="42" name="AutoShape 42"/>
          <p:cNvSpPr/>
          <p:nvPr/>
        </p:nvSpPr>
        <p:spPr>
          <a:xfrm flipH="1" flipV="1">
            <a:off x="7446897" y="7268481"/>
            <a:ext cx="3222044" cy="0"/>
          </a:xfrm>
          <a:prstGeom prst="line">
            <a:avLst/>
          </a:prstGeom>
          <a:ln w="38100" cap="flat">
            <a:solidFill>
              <a:srgbClr val="051D4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3" name="Freeform 43"/>
          <p:cNvSpPr/>
          <p:nvPr/>
        </p:nvSpPr>
        <p:spPr>
          <a:xfrm>
            <a:off x="11455924" y="9465741"/>
            <a:ext cx="3976859" cy="376019"/>
          </a:xfrm>
          <a:custGeom>
            <a:avLst/>
            <a:gdLst/>
            <a:ahLst/>
            <a:cxnLst/>
            <a:rect l="l" t="t" r="r" b="b"/>
            <a:pathLst>
              <a:path w="3976859" h="376019">
                <a:moveTo>
                  <a:pt x="0" y="0"/>
                </a:moveTo>
                <a:lnTo>
                  <a:pt x="3976859" y="0"/>
                </a:lnTo>
                <a:lnTo>
                  <a:pt x="3976859" y="376019"/>
                </a:lnTo>
                <a:lnTo>
                  <a:pt x="0" y="376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6660" b="-2220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4" name="Group 44"/>
          <p:cNvGrpSpPr/>
          <p:nvPr/>
        </p:nvGrpSpPr>
        <p:grpSpPr>
          <a:xfrm>
            <a:off x="11476879" y="5608289"/>
            <a:ext cx="3955904" cy="3840659"/>
            <a:chOff x="0" y="-38100"/>
            <a:chExt cx="1131733" cy="109876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131733" cy="1060663"/>
            </a:xfrm>
            <a:custGeom>
              <a:avLst/>
              <a:gdLst/>
              <a:ahLst/>
              <a:cxnLst/>
              <a:rect l="l" t="t" r="r" b="b"/>
              <a:pathLst>
                <a:path w="1131733" h="1060663">
                  <a:moveTo>
                    <a:pt x="0" y="0"/>
                  </a:moveTo>
                  <a:lnTo>
                    <a:pt x="1131733" y="0"/>
                  </a:lnTo>
                  <a:lnTo>
                    <a:pt x="1131733" y="1060663"/>
                  </a:lnTo>
                  <a:lnTo>
                    <a:pt x="0" y="1060663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131733" cy="1098763"/>
            </a:xfrm>
            <a:prstGeom prst="rect">
              <a:avLst/>
            </a:prstGeom>
          </p:spPr>
          <p:txBody>
            <a:bodyPr lIns="46767" tIns="46767" rIns="46767" bIns="46767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1601943" y="7555583"/>
            <a:ext cx="3684821" cy="1650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7"/>
              </a:lnSpc>
              <a:spcBef>
                <a:spcPct val="0"/>
              </a:spcBef>
            </a:pPr>
            <a:r>
              <a:rPr lang="en-US" sz="1933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Desarrollar e integrar un sistema de pagos en línea que permita a los clientes realizar transacciones seguras a través de la plataforma.​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601943" y="5934802"/>
            <a:ext cx="3684821" cy="118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73"/>
              </a:lnSpc>
              <a:spcBef>
                <a:spcPct val="0"/>
              </a:spcBef>
            </a:pPr>
            <a:r>
              <a:rPr lang="en-US" sz="3459" b="1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Integración con portal de pago​</a:t>
            </a:r>
          </a:p>
        </p:txBody>
      </p:sp>
      <p:sp>
        <p:nvSpPr>
          <p:cNvPr id="49" name="AutoShape 49"/>
          <p:cNvSpPr/>
          <p:nvPr/>
        </p:nvSpPr>
        <p:spPr>
          <a:xfrm flipH="1">
            <a:off x="11833331" y="7268481"/>
            <a:ext cx="3222044" cy="0"/>
          </a:xfrm>
          <a:prstGeom prst="line">
            <a:avLst/>
          </a:prstGeom>
          <a:ln w="38100" cap="flat">
            <a:solidFill>
              <a:srgbClr val="051D4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0" name="Freeform 50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7A18BE3F866ED40AD539DCA09134277" ma:contentTypeVersion="11" ma:contentTypeDescription="Crear nuevo documento." ma:contentTypeScope="" ma:versionID="964b912bd821864255163788d84d1d0c">
  <xsd:schema xmlns:xsd="http://www.w3.org/2001/XMLSchema" xmlns:xs="http://www.w3.org/2001/XMLSchema" xmlns:p="http://schemas.microsoft.com/office/2006/metadata/properties" xmlns:ns2="ba5e979a-4e3d-48ed-bf8c-f8f95051aa41" xmlns:ns3="6f1e2760-064e-45d2-82a6-70030a98df48" targetNamespace="http://schemas.microsoft.com/office/2006/metadata/properties" ma:root="true" ma:fieldsID="2ca4cf17f832ccc852690315710f0971" ns2:_="" ns3:_="">
    <xsd:import namespace="ba5e979a-4e3d-48ed-bf8c-f8f95051aa41"/>
    <xsd:import namespace="6f1e2760-064e-45d2-82a6-70030a98df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5e979a-4e3d-48ed-bf8c-f8f95051aa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1e2760-064e-45d2-82a6-70030a98df4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8f52472-03e6-4784-80d4-05980b5a8ebc}" ma:internalName="TaxCatchAll" ma:showField="CatchAllData" ma:web="6f1e2760-064e-45d2-82a6-70030a98df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f1e2760-064e-45d2-82a6-70030a98df48" xsi:nil="true"/>
    <lcf76f155ced4ddcb4097134ff3c332f xmlns="ba5e979a-4e3d-48ed-bf8c-f8f95051aa4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D28AA6-2889-4D5B-AD0A-A45B770CB607}">
  <ds:schemaRefs>
    <ds:schemaRef ds:uri="6f1e2760-064e-45d2-82a6-70030a98df48"/>
    <ds:schemaRef ds:uri="ba5e979a-4e3d-48ed-bf8c-f8f95051aa4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91BFCB9-CA1F-4E4D-89CC-138A1F2612EC}">
  <ds:schemaRefs>
    <ds:schemaRef ds:uri="6f1e2760-064e-45d2-82a6-70030a98df48"/>
    <ds:schemaRef ds:uri="ba5e979a-4e3d-48ed-bf8c-f8f95051aa41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7B2ED98-CAC2-4678-B355-1551902280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Personalizado</PresentationFormat>
  <Slides>23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realizada por: Marcelo Huichulef</dc:title>
  <cp:revision>2</cp:revision>
  <dcterms:created xsi:type="dcterms:W3CDTF">2006-08-16T00:00:00Z</dcterms:created>
  <dcterms:modified xsi:type="dcterms:W3CDTF">2024-10-15T21:07:21Z</dcterms:modified>
  <dc:identifier>DAGPjnF8-zM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0x010100E7A18BE3F866ED40AD539DCA09134277</vt:lpwstr>
  </property>
  <property fmtid="{D5CDD505-2E9C-101B-9397-08002B2CF9AE}" pid="3" name="MediaServiceImageTags">
    <vt:lpwstr/>
  </property>
</Properties>
</file>